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64" r:id="rId4"/>
    <p:sldId id="265" r:id="rId5"/>
    <p:sldId id="268" r:id="rId6"/>
    <p:sldId id="266" r:id="rId7"/>
    <p:sldId id="259" r:id="rId8"/>
    <p:sldId id="272" r:id="rId9"/>
    <p:sldId id="273" r:id="rId10"/>
    <p:sldId id="269" r:id="rId11"/>
    <p:sldId id="270" r:id="rId12"/>
    <p:sldId id="274" r:id="rId13"/>
    <p:sldId id="275" r:id="rId14"/>
    <p:sldId id="281" r:id="rId15"/>
    <p:sldId id="282" r:id="rId16"/>
    <p:sldId id="285" r:id="rId17"/>
    <p:sldId id="260" r:id="rId18"/>
    <p:sldId id="276" r:id="rId19"/>
    <p:sldId id="277" r:id="rId20"/>
    <p:sldId id="279" r:id="rId21"/>
    <p:sldId id="271" r:id="rId22"/>
    <p:sldId id="261" r:id="rId23"/>
    <p:sldId id="262" r:id="rId24"/>
    <p:sldId id="280" r:id="rId25"/>
    <p:sldId id="263"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7086" autoAdjust="0"/>
  </p:normalViewPr>
  <p:slideViewPr>
    <p:cSldViewPr snapToGrid="0">
      <p:cViewPr varScale="1">
        <p:scale>
          <a:sx n="88" d="100"/>
          <a:sy n="88" d="100"/>
        </p:scale>
        <p:origin x="141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E:\Documents\Thesis%20project\GITHUB%20FILES\Test%20Resul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Documents\Thesis%20project\Test%20Resul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Documents\Thesis%20project\Test%20Resul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Documents\Thesis%20project\GITHUB%20FILES\Test%20Results.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Point</a:t>
            </a:r>
            <a:r>
              <a:rPr lang="en-US" baseline="0"/>
              <a:t> Placement</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'Test 1'!$Y$35:$Y$41</c:f>
              <c:numCache>
                <c:formatCode>General</c:formatCode>
                <c:ptCount val="7"/>
                <c:pt idx="0">
                  <c:v>0.5</c:v>
                </c:pt>
                <c:pt idx="1">
                  <c:v>0.5</c:v>
                </c:pt>
                <c:pt idx="2">
                  <c:v>0.5</c:v>
                </c:pt>
                <c:pt idx="3">
                  <c:v>1.5</c:v>
                </c:pt>
                <c:pt idx="4">
                  <c:v>7.5</c:v>
                </c:pt>
                <c:pt idx="5">
                  <c:v>4.5</c:v>
                </c:pt>
                <c:pt idx="6">
                  <c:v>8</c:v>
                </c:pt>
              </c:numCache>
            </c:numRef>
          </c:xVal>
          <c:yVal>
            <c:numRef>
              <c:f>'Test 1'!$Z$35:$Z$41</c:f>
              <c:numCache>
                <c:formatCode>General</c:formatCode>
                <c:ptCount val="7"/>
                <c:pt idx="0">
                  <c:v>3</c:v>
                </c:pt>
                <c:pt idx="1">
                  <c:v>4</c:v>
                </c:pt>
                <c:pt idx="2">
                  <c:v>7</c:v>
                </c:pt>
                <c:pt idx="3">
                  <c:v>3</c:v>
                </c:pt>
                <c:pt idx="4">
                  <c:v>3</c:v>
                </c:pt>
                <c:pt idx="5">
                  <c:v>5</c:v>
                </c:pt>
                <c:pt idx="6">
                  <c:v>8</c:v>
                </c:pt>
              </c:numCache>
            </c:numRef>
          </c:yVal>
          <c:smooth val="0"/>
          <c:extLst>
            <c:ext xmlns:c16="http://schemas.microsoft.com/office/drawing/2014/chart" uri="{C3380CC4-5D6E-409C-BE32-E72D297353CC}">
              <c16:uniqueId val="{00000000-23C0-42E3-8127-859C904B5183}"/>
            </c:ext>
          </c:extLst>
        </c:ser>
        <c:dLbls>
          <c:showLegendKey val="0"/>
          <c:showVal val="0"/>
          <c:showCatName val="0"/>
          <c:showSerName val="0"/>
          <c:showPercent val="0"/>
          <c:showBubbleSize val="0"/>
        </c:dLbls>
        <c:axId val="1358612192"/>
        <c:axId val="1417756192"/>
      </c:scatterChart>
      <c:valAx>
        <c:axId val="1358612192"/>
        <c:scaling>
          <c:orientation val="minMax"/>
          <c:max val="8.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X Position (Inches)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17756192"/>
        <c:crosses val="autoZero"/>
        <c:crossBetween val="midCat"/>
      </c:valAx>
      <c:valAx>
        <c:axId val="1417756192"/>
        <c:scaling>
          <c:orientation val="minMax"/>
          <c:max val="11"/>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Y Position (Inches)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861219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X</a:t>
            </a:r>
            <a:r>
              <a:rPr lang="en-US" baseline="0"/>
              <a:t> Position Results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'Test 1 (2)'!$R$4:$W$4</c:f>
              <c:numCache>
                <c:formatCode>General</c:formatCode>
                <c:ptCount val="6"/>
                <c:pt idx="0">
                  <c:v>0.5</c:v>
                </c:pt>
                <c:pt idx="1">
                  <c:v>1.5</c:v>
                </c:pt>
                <c:pt idx="2">
                  <c:v>3.5</c:v>
                </c:pt>
                <c:pt idx="3">
                  <c:v>4.5</c:v>
                </c:pt>
                <c:pt idx="4">
                  <c:v>7.5</c:v>
                </c:pt>
                <c:pt idx="5">
                  <c:v>8</c:v>
                </c:pt>
              </c:numCache>
            </c:numRef>
          </c:xVal>
          <c:yVal>
            <c:numRef>
              <c:f>'Test 1 (2)'!$R$5:$W$5</c:f>
              <c:numCache>
                <c:formatCode>General</c:formatCode>
                <c:ptCount val="6"/>
                <c:pt idx="0">
                  <c:v>161.16666666666666</c:v>
                </c:pt>
                <c:pt idx="1">
                  <c:v>184.3</c:v>
                </c:pt>
                <c:pt idx="2">
                  <c:v>251</c:v>
                </c:pt>
                <c:pt idx="3">
                  <c:v>319.39999999999998</c:v>
                </c:pt>
                <c:pt idx="4">
                  <c:v>415.4</c:v>
                </c:pt>
                <c:pt idx="5">
                  <c:v>442.9</c:v>
                </c:pt>
              </c:numCache>
            </c:numRef>
          </c:yVal>
          <c:smooth val="0"/>
          <c:extLst>
            <c:ext xmlns:c16="http://schemas.microsoft.com/office/drawing/2014/chart" uri="{C3380CC4-5D6E-409C-BE32-E72D297353CC}">
              <c16:uniqueId val="{00000000-80DC-4CFE-90B9-4BB846BDAC3D}"/>
            </c:ext>
          </c:extLst>
        </c:ser>
        <c:dLbls>
          <c:showLegendKey val="0"/>
          <c:showVal val="0"/>
          <c:showCatName val="0"/>
          <c:showSerName val="0"/>
          <c:showPercent val="0"/>
          <c:showBubbleSize val="0"/>
        </c:dLbls>
        <c:axId val="187158863"/>
        <c:axId val="192798191"/>
      </c:scatterChart>
      <c:valAx>
        <c:axId val="187158863"/>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a:t>
                </a:r>
                <a:r>
                  <a:rPr lang="en-US" baseline="0"/>
                  <a:t> (in)</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798191"/>
        <c:crosses val="autoZero"/>
        <c:crossBetween val="midCat"/>
      </c:valAx>
      <c:valAx>
        <c:axId val="1927981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Returned</a:t>
                </a:r>
                <a:r>
                  <a:rPr lang="en-US" baseline="0"/>
                  <a:t> Position (Coordinate)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715886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Y</a:t>
            </a:r>
            <a:r>
              <a:rPr lang="en-US" baseline="0"/>
              <a:t> Position Results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'Test 1 (2)'!$R$7:$V$7</c:f>
              <c:numCache>
                <c:formatCode>General</c:formatCode>
                <c:ptCount val="5"/>
                <c:pt idx="0">
                  <c:v>3</c:v>
                </c:pt>
                <c:pt idx="1">
                  <c:v>4</c:v>
                </c:pt>
                <c:pt idx="2">
                  <c:v>5</c:v>
                </c:pt>
                <c:pt idx="3">
                  <c:v>7</c:v>
                </c:pt>
                <c:pt idx="4">
                  <c:v>8</c:v>
                </c:pt>
              </c:numCache>
            </c:numRef>
          </c:xVal>
          <c:yVal>
            <c:numRef>
              <c:f>'Test 1 (2)'!$R$8:$V$8</c:f>
              <c:numCache>
                <c:formatCode>General</c:formatCode>
                <c:ptCount val="5"/>
                <c:pt idx="0">
                  <c:v>339.7</c:v>
                </c:pt>
                <c:pt idx="1">
                  <c:v>333.9</c:v>
                </c:pt>
                <c:pt idx="2">
                  <c:v>401.8</c:v>
                </c:pt>
                <c:pt idx="3">
                  <c:v>494.7</c:v>
                </c:pt>
                <c:pt idx="4">
                  <c:v>495.2</c:v>
                </c:pt>
              </c:numCache>
            </c:numRef>
          </c:yVal>
          <c:smooth val="0"/>
          <c:extLst>
            <c:ext xmlns:c16="http://schemas.microsoft.com/office/drawing/2014/chart" uri="{C3380CC4-5D6E-409C-BE32-E72D297353CC}">
              <c16:uniqueId val="{00000000-407C-4264-BB8C-EE2D3EC8BF79}"/>
            </c:ext>
          </c:extLst>
        </c:ser>
        <c:dLbls>
          <c:showLegendKey val="0"/>
          <c:showVal val="0"/>
          <c:showCatName val="0"/>
          <c:showSerName val="0"/>
          <c:showPercent val="0"/>
          <c:showBubbleSize val="0"/>
        </c:dLbls>
        <c:axId val="196640415"/>
        <c:axId val="189291119"/>
      </c:scatterChart>
      <c:valAx>
        <c:axId val="19664041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a:t>
                </a:r>
                <a:r>
                  <a:rPr lang="en-US" baseline="0"/>
                  <a:t> (in)</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291119"/>
        <c:crosses val="autoZero"/>
        <c:crossBetween val="midCat"/>
      </c:valAx>
      <c:valAx>
        <c:axId val="18929111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Returned</a:t>
                </a:r>
                <a:r>
                  <a:rPr lang="en-US" baseline="0"/>
                  <a:t> Position (Coordinate)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6404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With Outliers</c:v>
          </c:tx>
          <c:spPr>
            <a:ln w="28575" cap="rnd">
              <a:solidFill>
                <a:schemeClr val="accent1"/>
              </a:solidFill>
              <a:round/>
            </a:ln>
            <a:effectLst/>
          </c:spPr>
          <c:marker>
            <c:symbol val="circle"/>
            <c:size val="5"/>
            <c:spPr>
              <a:solidFill>
                <a:schemeClr val="accent1"/>
              </a:solidFill>
              <a:ln w="9525">
                <a:solidFill>
                  <a:schemeClr val="accent1"/>
                </a:solidFill>
              </a:ln>
              <a:effectLst/>
            </c:spPr>
          </c:marker>
          <c:xVal>
            <c:numRef>
              <c:f>'Test 2'!$A$4:$A$12</c:f>
              <c:numCache>
                <c:formatCode>General</c:formatCode>
                <c:ptCount val="9"/>
                <c:pt idx="0">
                  <c:v>1</c:v>
                </c:pt>
                <c:pt idx="1">
                  <c:v>1.625</c:v>
                </c:pt>
                <c:pt idx="2">
                  <c:v>2</c:v>
                </c:pt>
                <c:pt idx="3">
                  <c:v>2.625</c:v>
                </c:pt>
                <c:pt idx="4">
                  <c:v>3.25</c:v>
                </c:pt>
                <c:pt idx="5">
                  <c:v>3.875</c:v>
                </c:pt>
                <c:pt idx="6">
                  <c:v>4.5</c:v>
                </c:pt>
                <c:pt idx="7">
                  <c:v>5.125</c:v>
                </c:pt>
                <c:pt idx="8">
                  <c:v>5.75</c:v>
                </c:pt>
              </c:numCache>
            </c:numRef>
          </c:xVal>
          <c:yVal>
            <c:numRef>
              <c:f>'Test 2'!$W$4:$W$12</c:f>
              <c:numCache>
                <c:formatCode>General</c:formatCode>
                <c:ptCount val="9"/>
                <c:pt idx="0">
                  <c:v>1.3902000000000001</c:v>
                </c:pt>
                <c:pt idx="1">
                  <c:v>1.2938000000000003</c:v>
                </c:pt>
                <c:pt idx="2">
                  <c:v>1.4178999999999995</c:v>
                </c:pt>
                <c:pt idx="3">
                  <c:v>1.3236000000000003</c:v>
                </c:pt>
                <c:pt idx="4">
                  <c:v>1.3331000000000002</c:v>
                </c:pt>
                <c:pt idx="5">
                  <c:v>1.4358</c:v>
                </c:pt>
                <c:pt idx="6">
                  <c:v>1.5653000000000004</c:v>
                </c:pt>
                <c:pt idx="7">
                  <c:v>1.5489000000000002</c:v>
                </c:pt>
                <c:pt idx="8">
                  <c:v>1.51085</c:v>
                </c:pt>
              </c:numCache>
            </c:numRef>
          </c:yVal>
          <c:smooth val="0"/>
          <c:extLst>
            <c:ext xmlns:c16="http://schemas.microsoft.com/office/drawing/2014/chart" uri="{C3380CC4-5D6E-409C-BE32-E72D297353CC}">
              <c16:uniqueId val="{00000000-9A72-49FD-ABC2-105348AFE09D}"/>
            </c:ext>
          </c:extLst>
        </c:ser>
        <c:ser>
          <c:idx val="1"/>
          <c:order val="1"/>
          <c:tx>
            <c:v>Without Outliers</c:v>
          </c:tx>
          <c:spPr>
            <a:ln w="28575" cap="rnd">
              <a:solidFill>
                <a:schemeClr val="accent2"/>
              </a:solidFill>
              <a:round/>
            </a:ln>
            <a:effectLst/>
          </c:spPr>
          <c:marker>
            <c:symbol val="circle"/>
            <c:size val="5"/>
            <c:spPr>
              <a:solidFill>
                <a:schemeClr val="accent2"/>
              </a:solidFill>
              <a:ln w="9525">
                <a:solidFill>
                  <a:schemeClr val="accent2"/>
                </a:solidFill>
              </a:ln>
              <a:effectLst/>
            </c:spPr>
          </c:marker>
          <c:xVal>
            <c:numRef>
              <c:f>'Test 2'!$L$29:$R$29</c:f>
              <c:numCache>
                <c:formatCode>General</c:formatCode>
                <c:ptCount val="7"/>
                <c:pt idx="0">
                  <c:v>1.625</c:v>
                </c:pt>
                <c:pt idx="1">
                  <c:v>2.625</c:v>
                </c:pt>
                <c:pt idx="2">
                  <c:v>3.25</c:v>
                </c:pt>
                <c:pt idx="3">
                  <c:v>3.875</c:v>
                </c:pt>
                <c:pt idx="4">
                  <c:v>4.5</c:v>
                </c:pt>
                <c:pt idx="5">
                  <c:v>5.125</c:v>
                </c:pt>
                <c:pt idx="6">
                  <c:v>5.75</c:v>
                </c:pt>
              </c:numCache>
            </c:numRef>
          </c:xVal>
          <c:yVal>
            <c:numRef>
              <c:f>'Test 2'!$L$30:$R$30</c:f>
              <c:numCache>
                <c:formatCode>General</c:formatCode>
                <c:ptCount val="7"/>
                <c:pt idx="0">
                  <c:v>1.2938000000000003</c:v>
                </c:pt>
                <c:pt idx="1">
                  <c:v>1.3236000000000003</c:v>
                </c:pt>
                <c:pt idx="2">
                  <c:v>1.3331000000000002</c:v>
                </c:pt>
                <c:pt idx="3">
                  <c:v>1.4358</c:v>
                </c:pt>
                <c:pt idx="4">
                  <c:v>1.5653000000000004</c:v>
                </c:pt>
                <c:pt idx="5">
                  <c:v>1.5489000000000002</c:v>
                </c:pt>
                <c:pt idx="6">
                  <c:v>1.51085</c:v>
                </c:pt>
              </c:numCache>
            </c:numRef>
          </c:yVal>
          <c:smooth val="0"/>
          <c:extLst>
            <c:ext xmlns:c16="http://schemas.microsoft.com/office/drawing/2014/chart" uri="{C3380CC4-5D6E-409C-BE32-E72D297353CC}">
              <c16:uniqueId val="{00000001-9A72-49FD-ABC2-105348AFE09D}"/>
            </c:ext>
          </c:extLst>
        </c:ser>
        <c:dLbls>
          <c:showLegendKey val="0"/>
          <c:showVal val="0"/>
          <c:showCatName val="0"/>
          <c:showSerName val="0"/>
          <c:showPercent val="0"/>
          <c:showBubbleSize val="0"/>
        </c:dLbls>
        <c:axId val="1420022159"/>
        <c:axId val="1420169487"/>
      </c:scatterChart>
      <c:valAx>
        <c:axId val="142002215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Vertical</a:t>
                </a:r>
                <a:r>
                  <a:rPr lang="en-US" baseline="0"/>
                  <a:t> Position (inches above base)</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0169487"/>
        <c:crosses val="autoZero"/>
        <c:crossBetween val="midCat"/>
      </c:valAx>
      <c:valAx>
        <c:axId val="142016948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Output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2002215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6BAB7-E91A-41A3-B585-0803AD452A06}" type="datetimeFigureOut">
              <a:rPr lang="en-US" smtClean="0"/>
              <a:t>3/22/2020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847732-9057-4A5A-AB5D-619F2BFAD52E}" type="slidenum">
              <a:rPr lang="en-US" smtClean="0"/>
              <a:t>‹#›</a:t>
            </a:fld>
            <a:endParaRPr lang="en-US"/>
          </a:p>
        </p:txBody>
      </p:sp>
    </p:spTree>
    <p:extLst>
      <p:ext uri="{BB962C8B-B14F-4D97-AF65-F5344CB8AC3E}">
        <p14:creationId xmlns:p14="http://schemas.microsoft.com/office/powerpoint/2010/main" val="4264366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the main intention is to add and extension from the already existent 2D to make 3D</a:t>
            </a:r>
          </a:p>
        </p:txBody>
      </p:sp>
      <p:sp>
        <p:nvSpPr>
          <p:cNvPr id="4" name="Slide Number Placeholder 3"/>
          <p:cNvSpPr>
            <a:spLocks noGrp="1"/>
          </p:cNvSpPr>
          <p:nvPr>
            <p:ph type="sldNum" sz="quarter" idx="5"/>
          </p:nvPr>
        </p:nvSpPr>
        <p:spPr/>
        <p:txBody>
          <a:bodyPr/>
          <a:lstStyle/>
          <a:p>
            <a:fld id="{7D847732-9057-4A5A-AB5D-619F2BFAD52E}" type="slidenum">
              <a:rPr lang="en-US" smtClean="0"/>
              <a:t>1</a:t>
            </a:fld>
            <a:endParaRPr lang="en-US"/>
          </a:p>
        </p:txBody>
      </p:sp>
    </p:spTree>
    <p:extLst>
      <p:ext uri="{BB962C8B-B14F-4D97-AF65-F5344CB8AC3E}">
        <p14:creationId xmlns:p14="http://schemas.microsoft.com/office/powerpoint/2010/main" val="3019587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what I did, give credit to </a:t>
            </a:r>
            <a:r>
              <a:rPr lang="en-US" b="1" dirty="0"/>
              <a:t>PATRIK </a:t>
            </a:r>
            <a:r>
              <a:rPr lang="en-US" sz="1200" b="1" kern="1200" dirty="0" err="1">
                <a:solidFill>
                  <a:schemeClr val="tx1"/>
                </a:solidFill>
                <a:effectLst/>
                <a:latin typeface="+mn-lt"/>
                <a:ea typeface="+mn-ea"/>
                <a:cs typeface="+mn-cs"/>
              </a:rPr>
              <a:t>Reizinger</a:t>
            </a:r>
            <a:r>
              <a:rPr lang="en-US" sz="1200" kern="1200" dirty="0">
                <a:solidFill>
                  <a:schemeClr val="tx1"/>
                </a:solidFill>
                <a:effectLst/>
                <a:latin typeface="+mn-lt"/>
                <a:ea typeface="+mn-ea"/>
                <a:cs typeface="+mn-cs"/>
              </a:rPr>
              <a:t> </a:t>
            </a:r>
            <a:r>
              <a:rPr lang="en-US" b="0" dirty="0"/>
              <a:t> for writing the initial code and to </a:t>
            </a:r>
            <a:r>
              <a:rPr lang="en-US" b="1" dirty="0"/>
              <a:t>CHRIS ANNIN</a:t>
            </a:r>
            <a:r>
              <a:rPr lang="en-US" b="0" dirty="0"/>
              <a:t> for the GUI associated with the AR3.</a:t>
            </a:r>
          </a:p>
          <a:p>
            <a:endParaRPr lang="en-US" b="0" dirty="0"/>
          </a:p>
          <a:p>
            <a:r>
              <a:rPr lang="en-US" b="0" dirty="0"/>
              <a:t>Some parts of the vision code that caused issues are due to a lack of a </a:t>
            </a:r>
            <a:r>
              <a:rPr lang="en-US" b="0" dirty="0" err="1"/>
              <a:t>Mannual</a:t>
            </a:r>
            <a:r>
              <a:rPr lang="en-US" b="0" dirty="0"/>
              <a:t>, and that all associated materials are in Hungarian.</a:t>
            </a:r>
          </a:p>
          <a:p>
            <a:r>
              <a:rPr lang="en-US" b="0" dirty="0"/>
              <a:t>GUI Code bug for input mismatch (Unresolved) worked with Chris to fix</a:t>
            </a:r>
            <a:endParaRPr lang="en-US" dirty="0"/>
          </a:p>
        </p:txBody>
      </p:sp>
      <p:sp>
        <p:nvSpPr>
          <p:cNvPr id="4" name="Slide Number Placeholder 3"/>
          <p:cNvSpPr>
            <a:spLocks noGrp="1"/>
          </p:cNvSpPr>
          <p:nvPr>
            <p:ph type="sldNum" sz="quarter" idx="5"/>
          </p:nvPr>
        </p:nvSpPr>
        <p:spPr/>
        <p:txBody>
          <a:bodyPr/>
          <a:lstStyle/>
          <a:p>
            <a:fld id="{7D847732-9057-4A5A-AB5D-619F2BFAD52E}" type="slidenum">
              <a:rPr lang="en-US" smtClean="0"/>
              <a:t>10</a:t>
            </a:fld>
            <a:endParaRPr lang="en-US"/>
          </a:p>
        </p:txBody>
      </p:sp>
    </p:spTree>
    <p:extLst>
      <p:ext uri="{BB962C8B-B14F-4D97-AF65-F5344CB8AC3E}">
        <p14:creationId xmlns:p14="http://schemas.microsoft.com/office/powerpoint/2010/main" val="3119443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flow is expected to eliminate the Text file when integrated into the GUI, would work with Chris or pass off to him since he is the expert in the GUI</a:t>
            </a:r>
          </a:p>
        </p:txBody>
      </p:sp>
      <p:sp>
        <p:nvSpPr>
          <p:cNvPr id="4" name="Slide Number Placeholder 3"/>
          <p:cNvSpPr>
            <a:spLocks noGrp="1"/>
          </p:cNvSpPr>
          <p:nvPr>
            <p:ph type="sldNum" sz="quarter" idx="5"/>
          </p:nvPr>
        </p:nvSpPr>
        <p:spPr/>
        <p:txBody>
          <a:bodyPr/>
          <a:lstStyle/>
          <a:p>
            <a:fld id="{7D847732-9057-4A5A-AB5D-619F2BFAD52E}" type="slidenum">
              <a:rPr lang="en-US" smtClean="0"/>
              <a:t>11</a:t>
            </a:fld>
            <a:endParaRPr lang="en-US"/>
          </a:p>
        </p:txBody>
      </p:sp>
    </p:spTree>
    <p:extLst>
      <p:ext uri="{BB962C8B-B14F-4D97-AF65-F5344CB8AC3E}">
        <p14:creationId xmlns:p14="http://schemas.microsoft.com/office/powerpoint/2010/main" val="4153307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the calibration, talk about light levels and how it affects the calibration accuracy, Position output to the command prompt, and touch on the tracking through the windows and the anti-distortion of the cameras</a:t>
            </a:r>
          </a:p>
          <a:p>
            <a:endParaRPr lang="en-US" dirty="0"/>
          </a:p>
          <a:p>
            <a:r>
              <a:rPr lang="en-US" dirty="0"/>
              <a:t>Point out the added position output to workspace and fixed calibration are my contributions</a:t>
            </a:r>
          </a:p>
        </p:txBody>
      </p:sp>
      <p:sp>
        <p:nvSpPr>
          <p:cNvPr id="4" name="Slide Number Placeholder 3"/>
          <p:cNvSpPr>
            <a:spLocks noGrp="1"/>
          </p:cNvSpPr>
          <p:nvPr>
            <p:ph type="sldNum" sz="quarter" idx="5"/>
          </p:nvPr>
        </p:nvSpPr>
        <p:spPr/>
        <p:txBody>
          <a:bodyPr/>
          <a:lstStyle/>
          <a:p>
            <a:fld id="{7D847732-9057-4A5A-AB5D-619F2BFAD52E}" type="slidenum">
              <a:rPr lang="en-US" smtClean="0"/>
              <a:t>14</a:t>
            </a:fld>
            <a:endParaRPr lang="en-US"/>
          </a:p>
        </p:txBody>
      </p:sp>
    </p:spTree>
    <p:extLst>
      <p:ext uri="{BB962C8B-B14F-4D97-AF65-F5344CB8AC3E}">
        <p14:creationId xmlns:p14="http://schemas.microsoft.com/office/powerpoint/2010/main" val="1258496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coordinate output was my work</a:t>
            </a:r>
          </a:p>
        </p:txBody>
      </p:sp>
      <p:sp>
        <p:nvSpPr>
          <p:cNvPr id="4" name="Slide Number Placeholder 3"/>
          <p:cNvSpPr>
            <a:spLocks noGrp="1"/>
          </p:cNvSpPr>
          <p:nvPr>
            <p:ph type="sldNum" sz="quarter" idx="5"/>
          </p:nvPr>
        </p:nvSpPr>
        <p:spPr/>
        <p:txBody>
          <a:bodyPr/>
          <a:lstStyle/>
          <a:p>
            <a:fld id="{7D847732-9057-4A5A-AB5D-619F2BFAD52E}" type="slidenum">
              <a:rPr lang="en-US" smtClean="0"/>
              <a:t>15</a:t>
            </a:fld>
            <a:endParaRPr lang="en-US"/>
          </a:p>
        </p:txBody>
      </p:sp>
    </p:spTree>
    <p:extLst>
      <p:ext uri="{BB962C8B-B14F-4D97-AF65-F5344CB8AC3E}">
        <p14:creationId xmlns:p14="http://schemas.microsoft.com/office/powerpoint/2010/main" val="1357168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what was changed to make space for 3D vision program, where input will go </a:t>
            </a:r>
          </a:p>
          <a:p>
            <a:endParaRPr lang="en-US" dirty="0"/>
          </a:p>
        </p:txBody>
      </p:sp>
      <p:sp>
        <p:nvSpPr>
          <p:cNvPr id="4" name="Slide Number Placeholder 3"/>
          <p:cNvSpPr>
            <a:spLocks noGrp="1"/>
          </p:cNvSpPr>
          <p:nvPr>
            <p:ph type="sldNum" sz="quarter" idx="5"/>
          </p:nvPr>
        </p:nvSpPr>
        <p:spPr/>
        <p:txBody>
          <a:bodyPr/>
          <a:lstStyle/>
          <a:p>
            <a:fld id="{7D847732-9057-4A5A-AB5D-619F2BFAD52E}" type="slidenum">
              <a:rPr lang="en-US" smtClean="0"/>
              <a:t>16</a:t>
            </a:fld>
            <a:endParaRPr lang="en-US"/>
          </a:p>
        </p:txBody>
      </p:sp>
    </p:spTree>
    <p:extLst>
      <p:ext uri="{BB962C8B-B14F-4D97-AF65-F5344CB8AC3E}">
        <p14:creationId xmlns:p14="http://schemas.microsoft.com/office/powerpoint/2010/main" val="2386154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47732-9057-4A5A-AB5D-619F2BFAD52E}" type="slidenum">
              <a:rPr lang="en-US" smtClean="0"/>
              <a:t>17</a:t>
            </a:fld>
            <a:endParaRPr lang="en-US"/>
          </a:p>
        </p:txBody>
      </p:sp>
    </p:spTree>
    <p:extLst>
      <p:ext uri="{BB962C8B-B14F-4D97-AF65-F5344CB8AC3E}">
        <p14:creationId xmlns:p14="http://schemas.microsoft.com/office/powerpoint/2010/main" val="35130172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Position is measured as the center of gravity to align with what coordinates are output</a:t>
            </a:r>
          </a:p>
        </p:txBody>
      </p:sp>
      <p:sp>
        <p:nvSpPr>
          <p:cNvPr id="4" name="Slide Number Placeholder 3"/>
          <p:cNvSpPr>
            <a:spLocks noGrp="1"/>
          </p:cNvSpPr>
          <p:nvPr>
            <p:ph type="sldNum" sz="quarter" idx="5"/>
          </p:nvPr>
        </p:nvSpPr>
        <p:spPr/>
        <p:txBody>
          <a:bodyPr/>
          <a:lstStyle/>
          <a:p>
            <a:fld id="{7D847732-9057-4A5A-AB5D-619F2BFAD52E}" type="slidenum">
              <a:rPr lang="en-US" smtClean="0"/>
              <a:t>18</a:t>
            </a:fld>
            <a:endParaRPr lang="en-US"/>
          </a:p>
        </p:txBody>
      </p:sp>
    </p:spTree>
    <p:extLst>
      <p:ext uri="{BB962C8B-B14F-4D97-AF65-F5344CB8AC3E}">
        <p14:creationId xmlns:p14="http://schemas.microsoft.com/office/powerpoint/2010/main" val="3250093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it is linear which matters for the position formula the GUI uses to be accurate</a:t>
            </a:r>
          </a:p>
        </p:txBody>
      </p:sp>
      <p:sp>
        <p:nvSpPr>
          <p:cNvPr id="4" name="Slide Number Placeholder 3"/>
          <p:cNvSpPr>
            <a:spLocks noGrp="1"/>
          </p:cNvSpPr>
          <p:nvPr>
            <p:ph type="sldNum" sz="quarter" idx="5"/>
          </p:nvPr>
        </p:nvSpPr>
        <p:spPr/>
        <p:txBody>
          <a:bodyPr/>
          <a:lstStyle/>
          <a:p>
            <a:fld id="{7D847732-9057-4A5A-AB5D-619F2BFAD52E}" type="slidenum">
              <a:rPr lang="en-US" smtClean="0"/>
              <a:t>19</a:t>
            </a:fld>
            <a:endParaRPr lang="en-US"/>
          </a:p>
        </p:txBody>
      </p:sp>
    </p:spTree>
    <p:extLst>
      <p:ext uri="{BB962C8B-B14F-4D97-AF65-F5344CB8AC3E}">
        <p14:creationId xmlns:p14="http://schemas.microsoft.com/office/powerpoint/2010/main" val="1163063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 of robotic coordinates for camera workspace + camera workspace range * position in regards to camera origin / camera coordinate range</a:t>
            </a:r>
          </a:p>
          <a:p>
            <a:endParaRPr lang="en-US" dirty="0"/>
          </a:p>
          <a:p>
            <a:r>
              <a:rPr lang="en-US" dirty="0"/>
              <a:t>X off by .17 inches (Averaged), Y off by .04 inches (Averaged)</a:t>
            </a:r>
          </a:p>
        </p:txBody>
      </p:sp>
      <p:sp>
        <p:nvSpPr>
          <p:cNvPr id="4" name="Slide Number Placeholder 3"/>
          <p:cNvSpPr>
            <a:spLocks noGrp="1"/>
          </p:cNvSpPr>
          <p:nvPr>
            <p:ph type="sldNum" sz="quarter" idx="5"/>
          </p:nvPr>
        </p:nvSpPr>
        <p:spPr/>
        <p:txBody>
          <a:bodyPr/>
          <a:lstStyle/>
          <a:p>
            <a:fld id="{7D847732-9057-4A5A-AB5D-619F2BFAD52E}" type="slidenum">
              <a:rPr lang="en-US" smtClean="0"/>
              <a:t>20</a:t>
            </a:fld>
            <a:endParaRPr lang="en-US"/>
          </a:p>
        </p:txBody>
      </p:sp>
    </p:spTree>
    <p:extLst>
      <p:ext uri="{BB962C8B-B14F-4D97-AF65-F5344CB8AC3E}">
        <p14:creationId xmlns:p14="http://schemas.microsoft.com/office/powerpoint/2010/main" val="1765785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Systematic outliers when it is directly on platform</a:t>
            </a:r>
          </a:p>
          <a:p>
            <a:endParaRPr lang="en-US" dirty="0"/>
          </a:p>
          <a:p>
            <a:r>
              <a:rPr lang="en-US" dirty="0"/>
              <a:t>Z off by .96, .4 respective of including outliers, not including outliers.</a:t>
            </a:r>
          </a:p>
        </p:txBody>
      </p:sp>
      <p:sp>
        <p:nvSpPr>
          <p:cNvPr id="4" name="Slide Number Placeholder 3"/>
          <p:cNvSpPr>
            <a:spLocks noGrp="1"/>
          </p:cNvSpPr>
          <p:nvPr>
            <p:ph type="sldNum" sz="quarter" idx="5"/>
          </p:nvPr>
        </p:nvSpPr>
        <p:spPr/>
        <p:txBody>
          <a:bodyPr/>
          <a:lstStyle/>
          <a:p>
            <a:fld id="{7D847732-9057-4A5A-AB5D-619F2BFAD52E}" type="slidenum">
              <a:rPr lang="en-US" smtClean="0"/>
              <a:t>21</a:t>
            </a:fld>
            <a:endParaRPr lang="en-US"/>
          </a:p>
        </p:txBody>
      </p:sp>
    </p:spTree>
    <p:extLst>
      <p:ext uri="{BB962C8B-B14F-4D97-AF65-F5344CB8AC3E}">
        <p14:creationId xmlns:p14="http://schemas.microsoft.com/office/powerpoint/2010/main" val="202975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use in advanced robotics courses with the new minor</a:t>
            </a:r>
          </a:p>
          <a:p>
            <a:endParaRPr lang="en-US" dirty="0"/>
          </a:p>
          <a:p>
            <a:r>
              <a:rPr lang="en-US" dirty="0"/>
              <a:t>Future due to easier design and programming (once vision system is in place) and can additionally be used for inspection</a:t>
            </a:r>
          </a:p>
        </p:txBody>
      </p:sp>
      <p:sp>
        <p:nvSpPr>
          <p:cNvPr id="4" name="Slide Number Placeholder 3"/>
          <p:cNvSpPr>
            <a:spLocks noGrp="1"/>
          </p:cNvSpPr>
          <p:nvPr>
            <p:ph type="sldNum" sz="quarter" idx="5"/>
          </p:nvPr>
        </p:nvSpPr>
        <p:spPr/>
        <p:txBody>
          <a:bodyPr/>
          <a:lstStyle/>
          <a:p>
            <a:fld id="{7D847732-9057-4A5A-AB5D-619F2BFAD52E}" type="slidenum">
              <a:rPr lang="en-US" smtClean="0"/>
              <a:t>2</a:t>
            </a:fld>
            <a:endParaRPr lang="en-US"/>
          </a:p>
        </p:txBody>
      </p:sp>
    </p:spTree>
    <p:extLst>
      <p:ext uri="{BB962C8B-B14F-4D97-AF65-F5344CB8AC3E}">
        <p14:creationId xmlns:p14="http://schemas.microsoft.com/office/powerpoint/2010/main" val="1619587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Electromagnet upgrade to use current 24V source</a:t>
            </a:r>
          </a:p>
        </p:txBody>
      </p:sp>
      <p:sp>
        <p:nvSpPr>
          <p:cNvPr id="4" name="Slide Number Placeholder 3"/>
          <p:cNvSpPr>
            <a:spLocks noGrp="1"/>
          </p:cNvSpPr>
          <p:nvPr>
            <p:ph type="sldNum" sz="quarter" idx="5"/>
          </p:nvPr>
        </p:nvSpPr>
        <p:spPr/>
        <p:txBody>
          <a:bodyPr/>
          <a:lstStyle/>
          <a:p>
            <a:fld id="{7D847732-9057-4A5A-AB5D-619F2BFAD52E}" type="slidenum">
              <a:rPr lang="en-US" smtClean="0"/>
              <a:t>22</a:t>
            </a:fld>
            <a:endParaRPr lang="en-US"/>
          </a:p>
        </p:txBody>
      </p:sp>
    </p:spTree>
    <p:extLst>
      <p:ext uri="{BB962C8B-B14F-4D97-AF65-F5344CB8AC3E}">
        <p14:creationId xmlns:p14="http://schemas.microsoft.com/office/powerpoint/2010/main" val="1967310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focus of the rest of the time to Improve Accuracy, likely by averaging measurements</a:t>
            </a:r>
          </a:p>
          <a:p>
            <a:r>
              <a:rPr lang="en-US" dirty="0"/>
              <a:t>Will likely pass off to Chris for incorporation into GUI</a:t>
            </a:r>
          </a:p>
        </p:txBody>
      </p:sp>
      <p:sp>
        <p:nvSpPr>
          <p:cNvPr id="4" name="Slide Number Placeholder 3"/>
          <p:cNvSpPr>
            <a:spLocks noGrp="1"/>
          </p:cNvSpPr>
          <p:nvPr>
            <p:ph type="sldNum" sz="quarter" idx="5"/>
          </p:nvPr>
        </p:nvSpPr>
        <p:spPr/>
        <p:txBody>
          <a:bodyPr/>
          <a:lstStyle/>
          <a:p>
            <a:fld id="{7D847732-9057-4A5A-AB5D-619F2BFAD52E}" type="slidenum">
              <a:rPr lang="en-US" smtClean="0"/>
              <a:t>23</a:t>
            </a:fld>
            <a:endParaRPr lang="en-US"/>
          </a:p>
        </p:txBody>
      </p:sp>
    </p:spTree>
    <p:extLst>
      <p:ext uri="{BB962C8B-B14F-4D97-AF65-F5344CB8AC3E}">
        <p14:creationId xmlns:p14="http://schemas.microsoft.com/office/powerpoint/2010/main" val="1779379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to be included on the GitHub</a:t>
            </a:r>
          </a:p>
        </p:txBody>
      </p:sp>
      <p:sp>
        <p:nvSpPr>
          <p:cNvPr id="4" name="Slide Number Placeholder 3"/>
          <p:cNvSpPr>
            <a:spLocks noGrp="1"/>
          </p:cNvSpPr>
          <p:nvPr>
            <p:ph type="sldNum" sz="quarter" idx="5"/>
          </p:nvPr>
        </p:nvSpPr>
        <p:spPr/>
        <p:txBody>
          <a:bodyPr/>
          <a:lstStyle/>
          <a:p>
            <a:fld id="{7D847732-9057-4A5A-AB5D-619F2BFAD52E}" type="slidenum">
              <a:rPr lang="en-US" smtClean="0"/>
              <a:t>24</a:t>
            </a:fld>
            <a:endParaRPr lang="en-US"/>
          </a:p>
        </p:txBody>
      </p:sp>
    </p:spTree>
    <p:extLst>
      <p:ext uri="{BB962C8B-B14F-4D97-AF65-F5344CB8AC3E}">
        <p14:creationId xmlns:p14="http://schemas.microsoft.com/office/powerpoint/2010/main" val="2220751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Publishable as part of an engineering education article or as a hardware upgrade paper to Chris </a:t>
            </a:r>
            <a:r>
              <a:rPr lang="en-US" dirty="0" err="1"/>
              <a:t>Annin</a:t>
            </a:r>
            <a:endParaRPr lang="en-US" dirty="0"/>
          </a:p>
        </p:txBody>
      </p:sp>
      <p:sp>
        <p:nvSpPr>
          <p:cNvPr id="4" name="Slide Number Placeholder 3"/>
          <p:cNvSpPr>
            <a:spLocks noGrp="1"/>
          </p:cNvSpPr>
          <p:nvPr>
            <p:ph type="sldNum" sz="quarter" idx="5"/>
          </p:nvPr>
        </p:nvSpPr>
        <p:spPr/>
        <p:txBody>
          <a:bodyPr/>
          <a:lstStyle/>
          <a:p>
            <a:fld id="{7D847732-9057-4A5A-AB5D-619F2BFAD52E}" type="slidenum">
              <a:rPr lang="en-US" smtClean="0"/>
              <a:t>25</a:t>
            </a:fld>
            <a:endParaRPr lang="en-US"/>
          </a:p>
        </p:txBody>
      </p:sp>
    </p:spTree>
    <p:extLst>
      <p:ext uri="{BB962C8B-B14F-4D97-AF65-F5344CB8AC3E}">
        <p14:creationId xmlns:p14="http://schemas.microsoft.com/office/powerpoint/2010/main" val="1434532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Companies already use these technologies, but they come at a cost.</a:t>
            </a:r>
          </a:p>
        </p:txBody>
      </p:sp>
      <p:sp>
        <p:nvSpPr>
          <p:cNvPr id="4" name="Slide Number Placeholder 3"/>
          <p:cNvSpPr>
            <a:spLocks noGrp="1"/>
          </p:cNvSpPr>
          <p:nvPr>
            <p:ph type="sldNum" sz="quarter" idx="5"/>
          </p:nvPr>
        </p:nvSpPr>
        <p:spPr/>
        <p:txBody>
          <a:bodyPr/>
          <a:lstStyle/>
          <a:p>
            <a:fld id="{7D847732-9057-4A5A-AB5D-619F2BFAD52E}" type="slidenum">
              <a:rPr lang="en-US" smtClean="0"/>
              <a:t>3</a:t>
            </a:fld>
            <a:endParaRPr lang="en-US"/>
          </a:p>
        </p:txBody>
      </p:sp>
    </p:spTree>
    <p:extLst>
      <p:ext uri="{BB962C8B-B14F-4D97-AF65-F5344CB8AC3E}">
        <p14:creationId xmlns:p14="http://schemas.microsoft.com/office/powerpoint/2010/main" val="2017495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goal to be hands on approach to learning</a:t>
            </a:r>
          </a:p>
        </p:txBody>
      </p:sp>
      <p:sp>
        <p:nvSpPr>
          <p:cNvPr id="4" name="Slide Number Placeholder 3"/>
          <p:cNvSpPr>
            <a:spLocks noGrp="1"/>
          </p:cNvSpPr>
          <p:nvPr>
            <p:ph type="sldNum" sz="quarter" idx="5"/>
          </p:nvPr>
        </p:nvSpPr>
        <p:spPr/>
        <p:txBody>
          <a:bodyPr/>
          <a:lstStyle/>
          <a:p>
            <a:fld id="{7D847732-9057-4A5A-AB5D-619F2BFAD52E}" type="slidenum">
              <a:rPr lang="en-US" smtClean="0"/>
              <a:t>4</a:t>
            </a:fld>
            <a:endParaRPr lang="en-US"/>
          </a:p>
        </p:txBody>
      </p:sp>
    </p:spTree>
    <p:extLst>
      <p:ext uri="{BB962C8B-B14F-4D97-AF65-F5344CB8AC3E}">
        <p14:creationId xmlns:p14="http://schemas.microsoft.com/office/powerpoint/2010/main" val="1440751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Optical: intensity of grey values</a:t>
            </a:r>
          </a:p>
          <a:p>
            <a:r>
              <a:rPr lang="en-US" dirty="0"/>
              <a:t>Motion Stereo: projection size</a:t>
            </a:r>
          </a:p>
          <a:p>
            <a:r>
              <a:rPr lang="en-US" dirty="0"/>
              <a:t>Stereo Camera Reconstruction-Disparity: Like human vision, compares two images for distance</a:t>
            </a:r>
          </a:p>
          <a:p>
            <a:r>
              <a:rPr lang="en-US" dirty="0"/>
              <a:t>Note that there are more resources listed in the report for more in depth information, this is a short summary as it is not the most important part of the process.</a:t>
            </a:r>
          </a:p>
          <a:p>
            <a:endParaRPr lang="en-US" dirty="0"/>
          </a:p>
          <a:p>
            <a:r>
              <a:rPr lang="en-US" dirty="0"/>
              <a:t>Disparity takes the difference from parallel on the projected plane, and estimates distance through the geometry. In some more computation heavy this estimation becomes a calculation.</a:t>
            </a:r>
          </a:p>
        </p:txBody>
      </p:sp>
      <p:sp>
        <p:nvSpPr>
          <p:cNvPr id="4" name="Slide Number Placeholder 3"/>
          <p:cNvSpPr>
            <a:spLocks noGrp="1"/>
          </p:cNvSpPr>
          <p:nvPr>
            <p:ph type="sldNum" sz="quarter" idx="5"/>
          </p:nvPr>
        </p:nvSpPr>
        <p:spPr/>
        <p:txBody>
          <a:bodyPr/>
          <a:lstStyle/>
          <a:p>
            <a:fld id="{7D847732-9057-4A5A-AB5D-619F2BFAD52E}" type="slidenum">
              <a:rPr lang="en-US" smtClean="0"/>
              <a:t>5</a:t>
            </a:fld>
            <a:endParaRPr lang="en-US"/>
          </a:p>
        </p:txBody>
      </p:sp>
    </p:spTree>
    <p:extLst>
      <p:ext uri="{BB962C8B-B14F-4D97-AF65-F5344CB8AC3E}">
        <p14:creationId xmlns:p14="http://schemas.microsoft.com/office/powerpoint/2010/main" val="4261032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 to allow for flexibility in what it is used for, including possibilities for changing how the camera system is used and what function the robot has</a:t>
            </a:r>
          </a:p>
        </p:txBody>
      </p:sp>
      <p:sp>
        <p:nvSpPr>
          <p:cNvPr id="4" name="Slide Number Placeholder 3"/>
          <p:cNvSpPr>
            <a:spLocks noGrp="1"/>
          </p:cNvSpPr>
          <p:nvPr>
            <p:ph type="sldNum" sz="quarter" idx="5"/>
          </p:nvPr>
        </p:nvSpPr>
        <p:spPr/>
        <p:txBody>
          <a:bodyPr/>
          <a:lstStyle/>
          <a:p>
            <a:fld id="{7D847732-9057-4A5A-AB5D-619F2BFAD52E}" type="slidenum">
              <a:rPr lang="en-US" smtClean="0"/>
              <a:t>6</a:t>
            </a:fld>
            <a:endParaRPr lang="en-US"/>
          </a:p>
        </p:txBody>
      </p:sp>
    </p:spTree>
    <p:extLst>
      <p:ext uri="{BB962C8B-B14F-4D97-AF65-F5344CB8AC3E}">
        <p14:creationId xmlns:p14="http://schemas.microsoft.com/office/powerpoint/2010/main" val="866991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Ability to work with Chris </a:t>
            </a:r>
            <a:r>
              <a:rPr lang="en-US" dirty="0" err="1"/>
              <a:t>Annin</a:t>
            </a:r>
            <a:r>
              <a:rPr lang="en-US" dirty="0"/>
              <a:t> directly through this process, Already in use at UD, low cost and open source</a:t>
            </a:r>
          </a:p>
          <a:p>
            <a:endParaRPr lang="en-US" dirty="0"/>
          </a:p>
          <a:p>
            <a:r>
              <a:rPr lang="en-US" dirty="0"/>
              <a:t>Reach Horizontal 23.5 in, 6 in above table surface</a:t>
            </a:r>
          </a:p>
          <a:p>
            <a:r>
              <a:rPr lang="en-US" dirty="0"/>
              <a:t>Camera Height=24 in above platform</a:t>
            </a:r>
          </a:p>
        </p:txBody>
      </p:sp>
      <p:sp>
        <p:nvSpPr>
          <p:cNvPr id="4" name="Slide Number Placeholder 3"/>
          <p:cNvSpPr>
            <a:spLocks noGrp="1"/>
          </p:cNvSpPr>
          <p:nvPr>
            <p:ph type="sldNum" sz="quarter" idx="5"/>
          </p:nvPr>
        </p:nvSpPr>
        <p:spPr/>
        <p:txBody>
          <a:bodyPr/>
          <a:lstStyle/>
          <a:p>
            <a:fld id="{7D847732-9057-4A5A-AB5D-619F2BFAD52E}" type="slidenum">
              <a:rPr lang="en-US" smtClean="0"/>
              <a:t>7</a:t>
            </a:fld>
            <a:endParaRPr lang="en-US"/>
          </a:p>
        </p:txBody>
      </p:sp>
    </p:spTree>
    <p:extLst>
      <p:ext uri="{BB962C8B-B14F-4D97-AF65-F5344CB8AC3E}">
        <p14:creationId xmlns:p14="http://schemas.microsoft.com/office/powerpoint/2010/main" val="2962697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Robot arm is required to move out of the way in order to get accurate position of the object in the camera workspace</a:t>
            </a:r>
          </a:p>
          <a:p>
            <a:r>
              <a:rPr lang="en-US" dirty="0"/>
              <a:t>It is also to be noted that the robot in this position may face singularities that it can only work out of away from the camera and stand</a:t>
            </a:r>
          </a:p>
        </p:txBody>
      </p:sp>
      <p:sp>
        <p:nvSpPr>
          <p:cNvPr id="4" name="Slide Number Placeholder 3"/>
          <p:cNvSpPr>
            <a:spLocks noGrp="1"/>
          </p:cNvSpPr>
          <p:nvPr>
            <p:ph type="sldNum" sz="quarter" idx="5"/>
          </p:nvPr>
        </p:nvSpPr>
        <p:spPr/>
        <p:txBody>
          <a:bodyPr/>
          <a:lstStyle/>
          <a:p>
            <a:fld id="{7D847732-9057-4A5A-AB5D-619F2BFAD52E}" type="slidenum">
              <a:rPr lang="en-US" smtClean="0"/>
              <a:t>8</a:t>
            </a:fld>
            <a:endParaRPr lang="en-US"/>
          </a:p>
        </p:txBody>
      </p:sp>
    </p:spTree>
    <p:extLst>
      <p:ext uri="{BB962C8B-B14F-4D97-AF65-F5344CB8AC3E}">
        <p14:creationId xmlns:p14="http://schemas.microsoft.com/office/powerpoint/2010/main" val="587694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they do not need to remain parallel when installed, nor have a set distance apart, allowing for change to the system</a:t>
            </a:r>
          </a:p>
        </p:txBody>
      </p:sp>
      <p:sp>
        <p:nvSpPr>
          <p:cNvPr id="4" name="Slide Number Placeholder 3"/>
          <p:cNvSpPr>
            <a:spLocks noGrp="1"/>
          </p:cNvSpPr>
          <p:nvPr>
            <p:ph type="sldNum" sz="quarter" idx="5"/>
          </p:nvPr>
        </p:nvSpPr>
        <p:spPr/>
        <p:txBody>
          <a:bodyPr/>
          <a:lstStyle/>
          <a:p>
            <a:fld id="{7D847732-9057-4A5A-AB5D-619F2BFAD52E}" type="slidenum">
              <a:rPr lang="en-US" smtClean="0"/>
              <a:t>9</a:t>
            </a:fld>
            <a:endParaRPr lang="en-US"/>
          </a:p>
        </p:txBody>
      </p:sp>
    </p:spTree>
    <p:extLst>
      <p:ext uri="{BB962C8B-B14F-4D97-AF65-F5344CB8AC3E}">
        <p14:creationId xmlns:p14="http://schemas.microsoft.com/office/powerpoint/2010/main" val="1943738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BD7F-CDD8-4CCF-9C60-3C7165E339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AA865E-F088-4FE7-BBB6-619C3FF8E5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C380A5-5AC1-4FFF-A02F-F8CD1C06A4F8}"/>
              </a:ext>
            </a:extLst>
          </p:cNvPr>
          <p:cNvSpPr>
            <a:spLocks noGrp="1"/>
          </p:cNvSpPr>
          <p:nvPr>
            <p:ph type="dt" sz="half" idx="10"/>
          </p:nvPr>
        </p:nvSpPr>
        <p:spPr/>
        <p:txBody>
          <a:bodyPr/>
          <a:lstStyle/>
          <a:p>
            <a:fld id="{9C6A59D6-AFAF-48E1-938B-A4C3EFCA2682}" type="datetimeFigureOut">
              <a:rPr lang="en-US" smtClean="0"/>
              <a:t>3/22/2020</a:t>
            </a:fld>
            <a:endParaRPr lang="en-US"/>
          </a:p>
        </p:txBody>
      </p:sp>
      <p:sp>
        <p:nvSpPr>
          <p:cNvPr id="5" name="Footer Placeholder 4">
            <a:extLst>
              <a:ext uri="{FF2B5EF4-FFF2-40B4-BE49-F238E27FC236}">
                <a16:creationId xmlns:a16="http://schemas.microsoft.com/office/drawing/2014/main" id="{0E70B91D-DC92-4DBF-B3FC-ED3AB548B5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D19874-FD90-4E14-8DBA-8681B0FD2EAE}"/>
              </a:ext>
            </a:extLst>
          </p:cNvPr>
          <p:cNvSpPr>
            <a:spLocks noGrp="1"/>
          </p:cNvSpPr>
          <p:nvPr>
            <p:ph type="sldNum" sz="quarter" idx="12"/>
          </p:nvPr>
        </p:nvSpPr>
        <p:spPr/>
        <p:txBody>
          <a:bodyPr/>
          <a:lstStyle/>
          <a:p>
            <a:fld id="{97D0B4A1-8C20-4087-BBE9-C47BA88FFBAF}" type="slidenum">
              <a:rPr lang="en-US" smtClean="0"/>
              <a:t>‹#›</a:t>
            </a:fld>
            <a:endParaRPr lang="en-US"/>
          </a:p>
        </p:txBody>
      </p:sp>
    </p:spTree>
    <p:extLst>
      <p:ext uri="{BB962C8B-B14F-4D97-AF65-F5344CB8AC3E}">
        <p14:creationId xmlns:p14="http://schemas.microsoft.com/office/powerpoint/2010/main" val="3344978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D2CE7-90F2-4D05-A788-9692F5F512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547FC5-F80D-4F57-80CB-1F38F8DCC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8225C7-E562-4066-944E-763249FB04B1}"/>
              </a:ext>
            </a:extLst>
          </p:cNvPr>
          <p:cNvSpPr>
            <a:spLocks noGrp="1"/>
          </p:cNvSpPr>
          <p:nvPr>
            <p:ph type="dt" sz="half" idx="10"/>
          </p:nvPr>
        </p:nvSpPr>
        <p:spPr/>
        <p:txBody>
          <a:bodyPr/>
          <a:lstStyle/>
          <a:p>
            <a:fld id="{9C6A59D6-AFAF-48E1-938B-A4C3EFCA2682}" type="datetimeFigureOut">
              <a:rPr lang="en-US" smtClean="0"/>
              <a:t>3/22/2020</a:t>
            </a:fld>
            <a:endParaRPr lang="en-US"/>
          </a:p>
        </p:txBody>
      </p:sp>
      <p:sp>
        <p:nvSpPr>
          <p:cNvPr id="5" name="Footer Placeholder 4">
            <a:extLst>
              <a:ext uri="{FF2B5EF4-FFF2-40B4-BE49-F238E27FC236}">
                <a16:creationId xmlns:a16="http://schemas.microsoft.com/office/drawing/2014/main" id="{B18E51D1-C969-48D2-8FFB-EEDE2CAF6D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3A1F5C-F469-409C-BB45-C365C9A9EFC7}"/>
              </a:ext>
            </a:extLst>
          </p:cNvPr>
          <p:cNvSpPr>
            <a:spLocks noGrp="1"/>
          </p:cNvSpPr>
          <p:nvPr>
            <p:ph type="sldNum" sz="quarter" idx="12"/>
          </p:nvPr>
        </p:nvSpPr>
        <p:spPr/>
        <p:txBody>
          <a:bodyPr/>
          <a:lstStyle/>
          <a:p>
            <a:fld id="{97D0B4A1-8C20-4087-BBE9-C47BA88FFBAF}" type="slidenum">
              <a:rPr lang="en-US" smtClean="0"/>
              <a:t>‹#›</a:t>
            </a:fld>
            <a:endParaRPr lang="en-US"/>
          </a:p>
        </p:txBody>
      </p:sp>
    </p:spTree>
    <p:extLst>
      <p:ext uri="{BB962C8B-B14F-4D97-AF65-F5344CB8AC3E}">
        <p14:creationId xmlns:p14="http://schemas.microsoft.com/office/powerpoint/2010/main" val="2781535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DB686C-7C72-4040-A43D-F2DE6C43B3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AA52AF-215C-43A3-B55C-61052A2956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058F03-8A01-41FF-8A06-027DF27DF38C}"/>
              </a:ext>
            </a:extLst>
          </p:cNvPr>
          <p:cNvSpPr>
            <a:spLocks noGrp="1"/>
          </p:cNvSpPr>
          <p:nvPr>
            <p:ph type="dt" sz="half" idx="10"/>
          </p:nvPr>
        </p:nvSpPr>
        <p:spPr/>
        <p:txBody>
          <a:bodyPr/>
          <a:lstStyle/>
          <a:p>
            <a:fld id="{9C6A59D6-AFAF-48E1-938B-A4C3EFCA2682}" type="datetimeFigureOut">
              <a:rPr lang="en-US" smtClean="0"/>
              <a:t>3/22/2020</a:t>
            </a:fld>
            <a:endParaRPr lang="en-US"/>
          </a:p>
        </p:txBody>
      </p:sp>
      <p:sp>
        <p:nvSpPr>
          <p:cNvPr id="5" name="Footer Placeholder 4">
            <a:extLst>
              <a:ext uri="{FF2B5EF4-FFF2-40B4-BE49-F238E27FC236}">
                <a16:creationId xmlns:a16="http://schemas.microsoft.com/office/drawing/2014/main" id="{0C57D2DA-CDBB-47E8-9CEF-3C59FEFE83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76D8C5-9007-477B-8A6F-232AED06CBC8}"/>
              </a:ext>
            </a:extLst>
          </p:cNvPr>
          <p:cNvSpPr>
            <a:spLocks noGrp="1"/>
          </p:cNvSpPr>
          <p:nvPr>
            <p:ph type="sldNum" sz="quarter" idx="12"/>
          </p:nvPr>
        </p:nvSpPr>
        <p:spPr/>
        <p:txBody>
          <a:bodyPr/>
          <a:lstStyle/>
          <a:p>
            <a:fld id="{97D0B4A1-8C20-4087-BBE9-C47BA88FFBAF}" type="slidenum">
              <a:rPr lang="en-US" smtClean="0"/>
              <a:t>‹#›</a:t>
            </a:fld>
            <a:endParaRPr lang="en-US"/>
          </a:p>
        </p:txBody>
      </p:sp>
    </p:spTree>
    <p:extLst>
      <p:ext uri="{BB962C8B-B14F-4D97-AF65-F5344CB8AC3E}">
        <p14:creationId xmlns:p14="http://schemas.microsoft.com/office/powerpoint/2010/main" val="2897908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14D5-F46F-497C-989E-361BEE7EB1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E99F80-85D1-410F-9627-F3943E91E7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643DA8-B579-45F0-9C5C-79455693D5AD}"/>
              </a:ext>
            </a:extLst>
          </p:cNvPr>
          <p:cNvSpPr>
            <a:spLocks noGrp="1"/>
          </p:cNvSpPr>
          <p:nvPr>
            <p:ph type="dt" sz="half" idx="10"/>
          </p:nvPr>
        </p:nvSpPr>
        <p:spPr/>
        <p:txBody>
          <a:bodyPr/>
          <a:lstStyle/>
          <a:p>
            <a:fld id="{9C6A59D6-AFAF-48E1-938B-A4C3EFCA2682}" type="datetimeFigureOut">
              <a:rPr lang="en-US" smtClean="0"/>
              <a:t>3/22/2020</a:t>
            </a:fld>
            <a:endParaRPr lang="en-US"/>
          </a:p>
        </p:txBody>
      </p:sp>
      <p:sp>
        <p:nvSpPr>
          <p:cNvPr id="5" name="Footer Placeholder 4">
            <a:extLst>
              <a:ext uri="{FF2B5EF4-FFF2-40B4-BE49-F238E27FC236}">
                <a16:creationId xmlns:a16="http://schemas.microsoft.com/office/drawing/2014/main" id="{A83CE8AB-FCF9-495A-B2CF-B74669862B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426298-8AD0-40AA-AF38-2400178ADBAC}"/>
              </a:ext>
            </a:extLst>
          </p:cNvPr>
          <p:cNvSpPr>
            <a:spLocks noGrp="1"/>
          </p:cNvSpPr>
          <p:nvPr>
            <p:ph type="sldNum" sz="quarter" idx="12"/>
          </p:nvPr>
        </p:nvSpPr>
        <p:spPr/>
        <p:txBody>
          <a:bodyPr/>
          <a:lstStyle/>
          <a:p>
            <a:fld id="{97D0B4A1-8C20-4087-BBE9-C47BA88FFBAF}" type="slidenum">
              <a:rPr lang="en-US" smtClean="0"/>
              <a:t>‹#›</a:t>
            </a:fld>
            <a:endParaRPr lang="en-US"/>
          </a:p>
        </p:txBody>
      </p:sp>
    </p:spTree>
    <p:extLst>
      <p:ext uri="{BB962C8B-B14F-4D97-AF65-F5344CB8AC3E}">
        <p14:creationId xmlns:p14="http://schemas.microsoft.com/office/powerpoint/2010/main" val="1293798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1DE2A-DBA2-4C56-B31B-759909B5E1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25787A-7534-4D03-959C-D93E8BC56D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830B9C-FFC1-46E6-B778-6C77C6643F69}"/>
              </a:ext>
            </a:extLst>
          </p:cNvPr>
          <p:cNvSpPr>
            <a:spLocks noGrp="1"/>
          </p:cNvSpPr>
          <p:nvPr>
            <p:ph type="dt" sz="half" idx="10"/>
          </p:nvPr>
        </p:nvSpPr>
        <p:spPr/>
        <p:txBody>
          <a:bodyPr/>
          <a:lstStyle/>
          <a:p>
            <a:fld id="{9C6A59D6-AFAF-48E1-938B-A4C3EFCA2682}" type="datetimeFigureOut">
              <a:rPr lang="en-US" smtClean="0"/>
              <a:t>3/22/2020</a:t>
            </a:fld>
            <a:endParaRPr lang="en-US"/>
          </a:p>
        </p:txBody>
      </p:sp>
      <p:sp>
        <p:nvSpPr>
          <p:cNvPr id="5" name="Footer Placeholder 4">
            <a:extLst>
              <a:ext uri="{FF2B5EF4-FFF2-40B4-BE49-F238E27FC236}">
                <a16:creationId xmlns:a16="http://schemas.microsoft.com/office/drawing/2014/main" id="{B75AB84C-D692-4C83-BCB3-5BFFA2A702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FB4D19-DEC9-4F5C-BB10-CC437B2D5AE3}"/>
              </a:ext>
            </a:extLst>
          </p:cNvPr>
          <p:cNvSpPr>
            <a:spLocks noGrp="1"/>
          </p:cNvSpPr>
          <p:nvPr>
            <p:ph type="sldNum" sz="quarter" idx="12"/>
          </p:nvPr>
        </p:nvSpPr>
        <p:spPr/>
        <p:txBody>
          <a:bodyPr/>
          <a:lstStyle/>
          <a:p>
            <a:fld id="{97D0B4A1-8C20-4087-BBE9-C47BA88FFBAF}" type="slidenum">
              <a:rPr lang="en-US" smtClean="0"/>
              <a:t>‹#›</a:t>
            </a:fld>
            <a:endParaRPr lang="en-US"/>
          </a:p>
        </p:txBody>
      </p:sp>
    </p:spTree>
    <p:extLst>
      <p:ext uri="{BB962C8B-B14F-4D97-AF65-F5344CB8AC3E}">
        <p14:creationId xmlns:p14="http://schemas.microsoft.com/office/powerpoint/2010/main" val="1187595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C6F75-6637-4A9E-8730-130EE70EB0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742101-47A3-48CA-8201-5E6CAE26ED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F48539-1F2A-4F34-869B-B2D106FE83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5989B1-BBBC-42B7-8B27-B92CC311B56F}"/>
              </a:ext>
            </a:extLst>
          </p:cNvPr>
          <p:cNvSpPr>
            <a:spLocks noGrp="1"/>
          </p:cNvSpPr>
          <p:nvPr>
            <p:ph type="dt" sz="half" idx="10"/>
          </p:nvPr>
        </p:nvSpPr>
        <p:spPr/>
        <p:txBody>
          <a:bodyPr/>
          <a:lstStyle/>
          <a:p>
            <a:fld id="{9C6A59D6-AFAF-48E1-938B-A4C3EFCA2682}" type="datetimeFigureOut">
              <a:rPr lang="en-US" smtClean="0"/>
              <a:t>3/22/2020</a:t>
            </a:fld>
            <a:endParaRPr lang="en-US"/>
          </a:p>
        </p:txBody>
      </p:sp>
      <p:sp>
        <p:nvSpPr>
          <p:cNvPr id="6" name="Footer Placeholder 5">
            <a:extLst>
              <a:ext uri="{FF2B5EF4-FFF2-40B4-BE49-F238E27FC236}">
                <a16:creationId xmlns:a16="http://schemas.microsoft.com/office/drawing/2014/main" id="{07E12FFF-7163-4C22-9820-1BAE756A92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3F9A84-7470-4E3A-AF4E-18B596D05F2B}"/>
              </a:ext>
            </a:extLst>
          </p:cNvPr>
          <p:cNvSpPr>
            <a:spLocks noGrp="1"/>
          </p:cNvSpPr>
          <p:nvPr>
            <p:ph type="sldNum" sz="quarter" idx="12"/>
          </p:nvPr>
        </p:nvSpPr>
        <p:spPr/>
        <p:txBody>
          <a:bodyPr/>
          <a:lstStyle/>
          <a:p>
            <a:fld id="{97D0B4A1-8C20-4087-BBE9-C47BA88FFBAF}" type="slidenum">
              <a:rPr lang="en-US" smtClean="0"/>
              <a:t>‹#›</a:t>
            </a:fld>
            <a:endParaRPr lang="en-US"/>
          </a:p>
        </p:txBody>
      </p:sp>
    </p:spTree>
    <p:extLst>
      <p:ext uri="{BB962C8B-B14F-4D97-AF65-F5344CB8AC3E}">
        <p14:creationId xmlns:p14="http://schemas.microsoft.com/office/powerpoint/2010/main" val="2006850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9EAF6-F7AF-4668-A8DD-6B2D56AA63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0E4983-8D2B-4EF3-9FE0-91750683F2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31132F-2064-46A0-9909-D65A54CFA1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4F6C3C-7999-446E-A973-4930ED593C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E3F349-634E-4432-9E03-8809B6B89E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F9719B-95F4-4619-93EB-A80DF3B980D3}"/>
              </a:ext>
            </a:extLst>
          </p:cNvPr>
          <p:cNvSpPr>
            <a:spLocks noGrp="1"/>
          </p:cNvSpPr>
          <p:nvPr>
            <p:ph type="dt" sz="half" idx="10"/>
          </p:nvPr>
        </p:nvSpPr>
        <p:spPr/>
        <p:txBody>
          <a:bodyPr/>
          <a:lstStyle/>
          <a:p>
            <a:fld id="{9C6A59D6-AFAF-48E1-938B-A4C3EFCA2682}" type="datetimeFigureOut">
              <a:rPr lang="en-US" smtClean="0"/>
              <a:t>3/22/2020</a:t>
            </a:fld>
            <a:endParaRPr lang="en-US"/>
          </a:p>
        </p:txBody>
      </p:sp>
      <p:sp>
        <p:nvSpPr>
          <p:cNvPr id="8" name="Footer Placeholder 7">
            <a:extLst>
              <a:ext uri="{FF2B5EF4-FFF2-40B4-BE49-F238E27FC236}">
                <a16:creationId xmlns:a16="http://schemas.microsoft.com/office/drawing/2014/main" id="{B864C4E6-6BE4-42AB-B05E-9C233917D4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E8C690-B4A1-45C4-880C-E74F0BDD5111}"/>
              </a:ext>
            </a:extLst>
          </p:cNvPr>
          <p:cNvSpPr>
            <a:spLocks noGrp="1"/>
          </p:cNvSpPr>
          <p:nvPr>
            <p:ph type="sldNum" sz="quarter" idx="12"/>
          </p:nvPr>
        </p:nvSpPr>
        <p:spPr/>
        <p:txBody>
          <a:bodyPr/>
          <a:lstStyle/>
          <a:p>
            <a:fld id="{97D0B4A1-8C20-4087-BBE9-C47BA88FFBAF}" type="slidenum">
              <a:rPr lang="en-US" smtClean="0"/>
              <a:t>‹#›</a:t>
            </a:fld>
            <a:endParaRPr lang="en-US"/>
          </a:p>
        </p:txBody>
      </p:sp>
    </p:spTree>
    <p:extLst>
      <p:ext uri="{BB962C8B-B14F-4D97-AF65-F5344CB8AC3E}">
        <p14:creationId xmlns:p14="http://schemas.microsoft.com/office/powerpoint/2010/main" val="2862806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5CA4-0823-44DC-AB5F-F8D9989B43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F6256A-C3A3-4D57-8CB2-00D487F84E01}"/>
              </a:ext>
            </a:extLst>
          </p:cNvPr>
          <p:cNvSpPr>
            <a:spLocks noGrp="1"/>
          </p:cNvSpPr>
          <p:nvPr>
            <p:ph type="dt" sz="half" idx="10"/>
          </p:nvPr>
        </p:nvSpPr>
        <p:spPr/>
        <p:txBody>
          <a:bodyPr/>
          <a:lstStyle/>
          <a:p>
            <a:fld id="{9C6A59D6-AFAF-48E1-938B-A4C3EFCA2682}" type="datetimeFigureOut">
              <a:rPr lang="en-US" smtClean="0"/>
              <a:t>3/22/2020</a:t>
            </a:fld>
            <a:endParaRPr lang="en-US"/>
          </a:p>
        </p:txBody>
      </p:sp>
      <p:sp>
        <p:nvSpPr>
          <p:cNvPr id="4" name="Footer Placeholder 3">
            <a:extLst>
              <a:ext uri="{FF2B5EF4-FFF2-40B4-BE49-F238E27FC236}">
                <a16:creationId xmlns:a16="http://schemas.microsoft.com/office/drawing/2014/main" id="{CE22C5F8-36A2-4D48-BF85-1F86F095D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0293FF-247B-477D-BA9E-9755F25C06C9}"/>
              </a:ext>
            </a:extLst>
          </p:cNvPr>
          <p:cNvSpPr>
            <a:spLocks noGrp="1"/>
          </p:cNvSpPr>
          <p:nvPr>
            <p:ph type="sldNum" sz="quarter" idx="12"/>
          </p:nvPr>
        </p:nvSpPr>
        <p:spPr/>
        <p:txBody>
          <a:bodyPr/>
          <a:lstStyle/>
          <a:p>
            <a:fld id="{97D0B4A1-8C20-4087-BBE9-C47BA88FFBAF}" type="slidenum">
              <a:rPr lang="en-US" smtClean="0"/>
              <a:t>‹#›</a:t>
            </a:fld>
            <a:endParaRPr lang="en-US"/>
          </a:p>
        </p:txBody>
      </p:sp>
    </p:spTree>
    <p:extLst>
      <p:ext uri="{BB962C8B-B14F-4D97-AF65-F5344CB8AC3E}">
        <p14:creationId xmlns:p14="http://schemas.microsoft.com/office/powerpoint/2010/main" val="2381639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523033-883A-4EDC-917A-A3E374AF04C4}"/>
              </a:ext>
            </a:extLst>
          </p:cNvPr>
          <p:cNvSpPr>
            <a:spLocks noGrp="1"/>
          </p:cNvSpPr>
          <p:nvPr>
            <p:ph type="dt" sz="half" idx="10"/>
          </p:nvPr>
        </p:nvSpPr>
        <p:spPr/>
        <p:txBody>
          <a:bodyPr/>
          <a:lstStyle/>
          <a:p>
            <a:fld id="{9C6A59D6-AFAF-48E1-938B-A4C3EFCA2682}" type="datetimeFigureOut">
              <a:rPr lang="en-US" smtClean="0"/>
              <a:t>3/22/2020</a:t>
            </a:fld>
            <a:endParaRPr lang="en-US"/>
          </a:p>
        </p:txBody>
      </p:sp>
      <p:sp>
        <p:nvSpPr>
          <p:cNvPr id="3" name="Footer Placeholder 2">
            <a:extLst>
              <a:ext uri="{FF2B5EF4-FFF2-40B4-BE49-F238E27FC236}">
                <a16:creationId xmlns:a16="http://schemas.microsoft.com/office/drawing/2014/main" id="{F1DA55BA-7006-4B4C-8736-A464BFBD55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E07E5E-9F8E-4CA9-92BE-0A646549ECEE}"/>
              </a:ext>
            </a:extLst>
          </p:cNvPr>
          <p:cNvSpPr>
            <a:spLocks noGrp="1"/>
          </p:cNvSpPr>
          <p:nvPr>
            <p:ph type="sldNum" sz="quarter" idx="12"/>
          </p:nvPr>
        </p:nvSpPr>
        <p:spPr/>
        <p:txBody>
          <a:bodyPr/>
          <a:lstStyle/>
          <a:p>
            <a:fld id="{97D0B4A1-8C20-4087-BBE9-C47BA88FFBAF}" type="slidenum">
              <a:rPr lang="en-US" smtClean="0"/>
              <a:t>‹#›</a:t>
            </a:fld>
            <a:endParaRPr lang="en-US"/>
          </a:p>
        </p:txBody>
      </p:sp>
    </p:spTree>
    <p:extLst>
      <p:ext uri="{BB962C8B-B14F-4D97-AF65-F5344CB8AC3E}">
        <p14:creationId xmlns:p14="http://schemas.microsoft.com/office/powerpoint/2010/main" val="13565859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4E4E4-537D-4236-8E2E-B3FE5001F0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61261C-9092-4C50-88DE-728AE9DE9D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089878-1785-43FB-AC4F-20ADF1BBDB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80E2DB-C645-4905-B327-920F8B934547}"/>
              </a:ext>
            </a:extLst>
          </p:cNvPr>
          <p:cNvSpPr>
            <a:spLocks noGrp="1"/>
          </p:cNvSpPr>
          <p:nvPr>
            <p:ph type="dt" sz="half" idx="10"/>
          </p:nvPr>
        </p:nvSpPr>
        <p:spPr/>
        <p:txBody>
          <a:bodyPr/>
          <a:lstStyle/>
          <a:p>
            <a:fld id="{9C6A59D6-AFAF-48E1-938B-A4C3EFCA2682}" type="datetimeFigureOut">
              <a:rPr lang="en-US" smtClean="0"/>
              <a:t>3/22/2020</a:t>
            </a:fld>
            <a:endParaRPr lang="en-US"/>
          </a:p>
        </p:txBody>
      </p:sp>
      <p:sp>
        <p:nvSpPr>
          <p:cNvPr id="6" name="Footer Placeholder 5">
            <a:extLst>
              <a:ext uri="{FF2B5EF4-FFF2-40B4-BE49-F238E27FC236}">
                <a16:creationId xmlns:a16="http://schemas.microsoft.com/office/drawing/2014/main" id="{95C37ADB-0E6C-4FB7-96FE-C86B7B3255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0E34CF-43D8-4541-BD8A-B8244684BD7E}"/>
              </a:ext>
            </a:extLst>
          </p:cNvPr>
          <p:cNvSpPr>
            <a:spLocks noGrp="1"/>
          </p:cNvSpPr>
          <p:nvPr>
            <p:ph type="sldNum" sz="quarter" idx="12"/>
          </p:nvPr>
        </p:nvSpPr>
        <p:spPr/>
        <p:txBody>
          <a:bodyPr/>
          <a:lstStyle/>
          <a:p>
            <a:fld id="{97D0B4A1-8C20-4087-BBE9-C47BA88FFBAF}" type="slidenum">
              <a:rPr lang="en-US" smtClean="0"/>
              <a:t>‹#›</a:t>
            </a:fld>
            <a:endParaRPr lang="en-US"/>
          </a:p>
        </p:txBody>
      </p:sp>
    </p:spTree>
    <p:extLst>
      <p:ext uri="{BB962C8B-B14F-4D97-AF65-F5344CB8AC3E}">
        <p14:creationId xmlns:p14="http://schemas.microsoft.com/office/powerpoint/2010/main" val="3005295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89DB7-88C8-46A2-BA27-52940B0DF3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EF77B4-BE81-4BEA-B57B-09C8A73E8A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DCB0BE-56AB-4CE9-BBB0-682310021E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D5421F-44B2-4D1D-A733-07C8088BD2BC}"/>
              </a:ext>
            </a:extLst>
          </p:cNvPr>
          <p:cNvSpPr>
            <a:spLocks noGrp="1"/>
          </p:cNvSpPr>
          <p:nvPr>
            <p:ph type="dt" sz="half" idx="10"/>
          </p:nvPr>
        </p:nvSpPr>
        <p:spPr/>
        <p:txBody>
          <a:bodyPr/>
          <a:lstStyle/>
          <a:p>
            <a:fld id="{9C6A59D6-AFAF-48E1-938B-A4C3EFCA2682}" type="datetimeFigureOut">
              <a:rPr lang="en-US" smtClean="0"/>
              <a:t>3/22/2020</a:t>
            </a:fld>
            <a:endParaRPr lang="en-US"/>
          </a:p>
        </p:txBody>
      </p:sp>
      <p:sp>
        <p:nvSpPr>
          <p:cNvPr id="6" name="Footer Placeholder 5">
            <a:extLst>
              <a:ext uri="{FF2B5EF4-FFF2-40B4-BE49-F238E27FC236}">
                <a16:creationId xmlns:a16="http://schemas.microsoft.com/office/drawing/2014/main" id="{DD187309-2520-42A4-B56C-BB58AF5E71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D5808F-8DD6-4E1A-BEDE-763E8F6D12FF}"/>
              </a:ext>
            </a:extLst>
          </p:cNvPr>
          <p:cNvSpPr>
            <a:spLocks noGrp="1"/>
          </p:cNvSpPr>
          <p:nvPr>
            <p:ph type="sldNum" sz="quarter" idx="12"/>
          </p:nvPr>
        </p:nvSpPr>
        <p:spPr/>
        <p:txBody>
          <a:bodyPr/>
          <a:lstStyle/>
          <a:p>
            <a:fld id="{97D0B4A1-8C20-4087-BBE9-C47BA88FFBAF}" type="slidenum">
              <a:rPr lang="en-US" smtClean="0"/>
              <a:t>‹#›</a:t>
            </a:fld>
            <a:endParaRPr lang="en-US"/>
          </a:p>
        </p:txBody>
      </p:sp>
    </p:spTree>
    <p:extLst>
      <p:ext uri="{BB962C8B-B14F-4D97-AF65-F5344CB8AC3E}">
        <p14:creationId xmlns:p14="http://schemas.microsoft.com/office/powerpoint/2010/main" val="2118921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5AFEE3-92C0-4A56-9A35-A105051717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FD55E5-E3C9-490C-AFE2-387D639FCA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5DB0A4-6408-43D2-9670-1640732A90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6A59D6-AFAF-48E1-938B-A4C3EFCA2682}" type="datetimeFigureOut">
              <a:rPr lang="en-US" smtClean="0"/>
              <a:t>3/22/2020</a:t>
            </a:fld>
            <a:endParaRPr lang="en-US"/>
          </a:p>
        </p:txBody>
      </p:sp>
      <p:sp>
        <p:nvSpPr>
          <p:cNvPr id="5" name="Footer Placeholder 4">
            <a:extLst>
              <a:ext uri="{FF2B5EF4-FFF2-40B4-BE49-F238E27FC236}">
                <a16:creationId xmlns:a16="http://schemas.microsoft.com/office/drawing/2014/main" id="{2BA44CC5-F07E-4782-8294-16DD365D60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7128C9-99AB-4698-81CF-D3092B3A44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D0B4A1-8C20-4087-BBE9-C47BA88FFBAF}" type="slidenum">
              <a:rPr lang="en-US" smtClean="0"/>
              <a:t>‹#›</a:t>
            </a:fld>
            <a:endParaRPr lang="en-US"/>
          </a:p>
        </p:txBody>
      </p:sp>
    </p:spTree>
    <p:extLst>
      <p:ext uri="{BB962C8B-B14F-4D97-AF65-F5344CB8AC3E}">
        <p14:creationId xmlns:p14="http://schemas.microsoft.com/office/powerpoint/2010/main" val="1237415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CF9C3-10A6-47AE-A17D-FEE75A9BA467}"/>
              </a:ext>
            </a:extLst>
          </p:cNvPr>
          <p:cNvSpPr>
            <a:spLocks noGrp="1"/>
          </p:cNvSpPr>
          <p:nvPr>
            <p:ph type="ctrTitle"/>
          </p:nvPr>
        </p:nvSpPr>
        <p:spPr>
          <a:xfrm>
            <a:off x="1524000" y="3127334"/>
            <a:ext cx="9144000" cy="2387600"/>
          </a:xfrm>
        </p:spPr>
        <p:txBody>
          <a:bodyPr/>
          <a:lstStyle/>
          <a:p>
            <a:r>
              <a:rPr lang="en-US" dirty="0"/>
              <a:t>Integrating 3D Vision into Robotics Education</a:t>
            </a:r>
          </a:p>
        </p:txBody>
      </p:sp>
      <p:sp>
        <p:nvSpPr>
          <p:cNvPr id="3" name="Subtitle 2">
            <a:extLst>
              <a:ext uri="{FF2B5EF4-FFF2-40B4-BE49-F238E27FC236}">
                <a16:creationId xmlns:a16="http://schemas.microsoft.com/office/drawing/2014/main" id="{5B728737-6108-404A-9AA1-57102F2A403D}"/>
              </a:ext>
            </a:extLst>
          </p:cNvPr>
          <p:cNvSpPr>
            <a:spLocks noGrp="1"/>
          </p:cNvSpPr>
          <p:nvPr>
            <p:ph type="subTitle" idx="1"/>
          </p:nvPr>
        </p:nvSpPr>
        <p:spPr>
          <a:xfrm>
            <a:off x="1524000" y="5607009"/>
            <a:ext cx="9144000" cy="1655762"/>
          </a:xfrm>
        </p:spPr>
        <p:txBody>
          <a:bodyPr/>
          <a:lstStyle/>
          <a:p>
            <a:r>
              <a:rPr lang="en-US" dirty="0"/>
              <a:t>Masters Thesis by Mike Nellis, University of Dayton</a:t>
            </a:r>
          </a:p>
        </p:txBody>
      </p:sp>
      <p:pic>
        <p:nvPicPr>
          <p:cNvPr id="1028" name="Picture 4" descr="Image result for university of dayton logo">
            <a:extLst>
              <a:ext uri="{FF2B5EF4-FFF2-40B4-BE49-F238E27FC236}">
                <a16:creationId xmlns:a16="http://schemas.microsoft.com/office/drawing/2014/main" id="{1F683352-69E3-448E-B04D-719519C08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8150" y="158620"/>
            <a:ext cx="36957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810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225BC-DDF4-44AD-BEBF-18762E629FAE}"/>
              </a:ext>
            </a:extLst>
          </p:cNvPr>
          <p:cNvSpPr>
            <a:spLocks noGrp="1"/>
          </p:cNvSpPr>
          <p:nvPr>
            <p:ph type="title"/>
          </p:nvPr>
        </p:nvSpPr>
        <p:spPr/>
        <p:txBody>
          <a:bodyPr/>
          <a:lstStyle/>
          <a:p>
            <a:r>
              <a:rPr lang="en-US" dirty="0"/>
              <a:t>Process – Code</a:t>
            </a:r>
          </a:p>
        </p:txBody>
      </p:sp>
      <p:sp>
        <p:nvSpPr>
          <p:cNvPr id="3" name="Content Placeholder 2">
            <a:extLst>
              <a:ext uri="{FF2B5EF4-FFF2-40B4-BE49-F238E27FC236}">
                <a16:creationId xmlns:a16="http://schemas.microsoft.com/office/drawing/2014/main" id="{CDFF9E31-FB6F-4769-A554-50B0860B506B}"/>
              </a:ext>
            </a:extLst>
          </p:cNvPr>
          <p:cNvSpPr>
            <a:spLocks noGrp="1"/>
          </p:cNvSpPr>
          <p:nvPr>
            <p:ph idx="1"/>
          </p:nvPr>
        </p:nvSpPr>
        <p:spPr/>
        <p:txBody>
          <a:bodyPr/>
          <a:lstStyle/>
          <a:p>
            <a:r>
              <a:rPr lang="en-US" dirty="0"/>
              <a:t>Vision Code</a:t>
            </a:r>
          </a:p>
          <a:p>
            <a:pPr lvl="1"/>
            <a:r>
              <a:rPr lang="en-US" dirty="0"/>
              <a:t>Known Changes for Individual Computers</a:t>
            </a:r>
          </a:p>
          <a:p>
            <a:pPr lvl="1"/>
            <a:r>
              <a:rPr lang="en-US" dirty="0"/>
              <a:t>Add Export Values</a:t>
            </a:r>
          </a:p>
          <a:p>
            <a:pPr lvl="1"/>
            <a:r>
              <a:rPr lang="en-US" dirty="0"/>
              <a:t>Fix/Run Calibration</a:t>
            </a:r>
          </a:p>
          <a:p>
            <a:pPr lvl="1"/>
            <a:endParaRPr lang="en-US" dirty="0"/>
          </a:p>
          <a:p>
            <a:r>
              <a:rPr lang="en-US" dirty="0"/>
              <a:t>AR3 GUI</a:t>
            </a:r>
          </a:p>
          <a:p>
            <a:pPr lvl="1"/>
            <a:r>
              <a:rPr lang="en-US" dirty="0"/>
              <a:t>Add Format for 3D Positioning</a:t>
            </a:r>
          </a:p>
          <a:p>
            <a:pPr lvl="1"/>
            <a:r>
              <a:rPr lang="en-US" dirty="0"/>
              <a:t>Add Appropriate Input </a:t>
            </a:r>
          </a:p>
        </p:txBody>
      </p:sp>
      <p:pic>
        <p:nvPicPr>
          <p:cNvPr id="4" name="Picture 3">
            <a:extLst>
              <a:ext uri="{FF2B5EF4-FFF2-40B4-BE49-F238E27FC236}">
                <a16:creationId xmlns:a16="http://schemas.microsoft.com/office/drawing/2014/main" id="{6378DC08-8981-4686-B7DF-8620C2C6946E}"/>
              </a:ext>
            </a:extLst>
          </p:cNvPr>
          <p:cNvPicPr/>
          <p:nvPr/>
        </p:nvPicPr>
        <p:blipFill>
          <a:blip r:embed="rId3">
            <a:extLst>
              <a:ext uri="{28A0092B-C50C-407E-A947-70E740481C1C}">
                <a14:useLocalDpi xmlns:a14="http://schemas.microsoft.com/office/drawing/2010/main" val="0"/>
              </a:ext>
            </a:extLst>
          </a:blip>
          <a:stretch>
            <a:fillRect/>
          </a:stretch>
        </p:blipFill>
        <p:spPr>
          <a:xfrm>
            <a:off x="5422900" y="3054668"/>
            <a:ext cx="5930900" cy="3122295"/>
          </a:xfrm>
          <a:prstGeom prst="rect">
            <a:avLst/>
          </a:prstGeom>
        </p:spPr>
      </p:pic>
    </p:spTree>
    <p:extLst>
      <p:ext uri="{BB962C8B-B14F-4D97-AF65-F5344CB8AC3E}">
        <p14:creationId xmlns:p14="http://schemas.microsoft.com/office/powerpoint/2010/main" val="684989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225BC-DDF4-44AD-BEBF-18762E629FAE}"/>
              </a:ext>
            </a:extLst>
          </p:cNvPr>
          <p:cNvSpPr>
            <a:spLocks noGrp="1"/>
          </p:cNvSpPr>
          <p:nvPr>
            <p:ph type="title"/>
          </p:nvPr>
        </p:nvSpPr>
        <p:spPr/>
        <p:txBody>
          <a:bodyPr/>
          <a:lstStyle/>
          <a:p>
            <a:r>
              <a:rPr lang="en-US" dirty="0"/>
              <a:t>Process – Flow of Information</a:t>
            </a:r>
          </a:p>
        </p:txBody>
      </p:sp>
      <p:sp>
        <p:nvSpPr>
          <p:cNvPr id="3" name="Content Placeholder 2">
            <a:extLst>
              <a:ext uri="{FF2B5EF4-FFF2-40B4-BE49-F238E27FC236}">
                <a16:creationId xmlns:a16="http://schemas.microsoft.com/office/drawing/2014/main" id="{CDFF9E31-FB6F-4769-A554-50B0860B506B}"/>
              </a:ext>
            </a:extLst>
          </p:cNvPr>
          <p:cNvSpPr>
            <a:spLocks noGrp="1"/>
          </p:cNvSpPr>
          <p:nvPr>
            <p:ph idx="1"/>
          </p:nvPr>
        </p:nvSpPr>
        <p:spPr/>
        <p:txBody>
          <a:bodyPr/>
          <a:lstStyle/>
          <a:p>
            <a:r>
              <a:rPr lang="en-US" dirty="0"/>
              <a:t>Camera</a:t>
            </a:r>
          </a:p>
          <a:p>
            <a:r>
              <a:rPr lang="en-US" dirty="0"/>
              <a:t>Vision Code</a:t>
            </a:r>
          </a:p>
          <a:p>
            <a:r>
              <a:rPr lang="en-US" dirty="0"/>
              <a:t>Text File</a:t>
            </a:r>
          </a:p>
          <a:p>
            <a:r>
              <a:rPr lang="en-US" dirty="0"/>
              <a:t>GUI</a:t>
            </a:r>
          </a:p>
          <a:p>
            <a:endParaRPr lang="en-US" dirty="0"/>
          </a:p>
          <a:p>
            <a:r>
              <a:rPr lang="en-US" dirty="0"/>
              <a:t>Goal to integrate Vision Code into GUI in the Future</a:t>
            </a:r>
          </a:p>
        </p:txBody>
      </p:sp>
    </p:spTree>
    <p:extLst>
      <p:ext uri="{BB962C8B-B14F-4D97-AF65-F5344CB8AC3E}">
        <p14:creationId xmlns:p14="http://schemas.microsoft.com/office/powerpoint/2010/main" val="3009254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FEA2307-A45E-4684-84BA-071B46DE5A53}"/>
              </a:ext>
            </a:extLst>
          </p:cNvPr>
          <p:cNvPicPr>
            <a:picLocks noGrp="1"/>
          </p:cNvPicPr>
          <p:nvPr>
            <p:ph idx="1"/>
          </p:nvPr>
        </p:nvPicPr>
        <p:blipFill>
          <a:blip r:embed="rId2"/>
          <a:stretch>
            <a:fillRect/>
          </a:stretch>
        </p:blipFill>
        <p:spPr>
          <a:xfrm>
            <a:off x="1054902" y="743555"/>
            <a:ext cx="10082195" cy="5370889"/>
          </a:xfrm>
          <a:prstGeom prst="rect">
            <a:avLst/>
          </a:prstGeom>
        </p:spPr>
      </p:pic>
    </p:spTree>
    <p:extLst>
      <p:ext uri="{BB962C8B-B14F-4D97-AF65-F5344CB8AC3E}">
        <p14:creationId xmlns:p14="http://schemas.microsoft.com/office/powerpoint/2010/main" val="978098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2B27C80-BDE8-48EF-ACD2-1C054022EADE}"/>
              </a:ext>
            </a:extLst>
          </p:cNvPr>
          <p:cNvPicPr>
            <a:picLocks noGrp="1"/>
          </p:cNvPicPr>
          <p:nvPr>
            <p:ph idx="1"/>
          </p:nvPr>
        </p:nvPicPr>
        <p:blipFill>
          <a:blip r:embed="rId2"/>
          <a:stretch>
            <a:fillRect/>
          </a:stretch>
        </p:blipFill>
        <p:spPr>
          <a:xfrm>
            <a:off x="3319087" y="993346"/>
            <a:ext cx="5553826" cy="4871308"/>
          </a:xfrm>
          <a:prstGeom prst="rect">
            <a:avLst/>
          </a:prstGeom>
        </p:spPr>
      </p:pic>
    </p:spTree>
    <p:extLst>
      <p:ext uri="{BB962C8B-B14F-4D97-AF65-F5344CB8AC3E}">
        <p14:creationId xmlns:p14="http://schemas.microsoft.com/office/powerpoint/2010/main" val="397916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ACA87-7AD5-4432-88D1-7C7827CFFD61}"/>
              </a:ext>
            </a:extLst>
          </p:cNvPr>
          <p:cNvSpPr>
            <a:spLocks noGrp="1"/>
          </p:cNvSpPr>
          <p:nvPr>
            <p:ph type="title"/>
          </p:nvPr>
        </p:nvSpPr>
        <p:spPr/>
        <p:txBody>
          <a:bodyPr/>
          <a:lstStyle/>
          <a:p>
            <a:r>
              <a:rPr lang="en-US" dirty="0"/>
              <a:t>Vision Video</a:t>
            </a:r>
          </a:p>
        </p:txBody>
      </p:sp>
      <p:pic>
        <p:nvPicPr>
          <p:cNvPr id="4" name="Vision Code">
            <a:hlinkClick r:id="" action="ppaction://media"/>
            <a:extLst>
              <a:ext uri="{FF2B5EF4-FFF2-40B4-BE49-F238E27FC236}">
                <a16:creationId xmlns:a16="http://schemas.microsoft.com/office/drawing/2014/main" id="{4D8E6E05-C561-43B1-9DCD-08E13C59E55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7263" y="1825625"/>
            <a:ext cx="7735887" cy="4351338"/>
          </a:xfrm>
        </p:spPr>
      </p:pic>
    </p:spTree>
    <p:extLst>
      <p:ext uri="{BB962C8B-B14F-4D97-AF65-F5344CB8AC3E}">
        <p14:creationId xmlns:p14="http://schemas.microsoft.com/office/powerpoint/2010/main" val="264339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7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B9C97-1B05-46D5-855A-E33FCE1DF546}"/>
              </a:ext>
            </a:extLst>
          </p:cNvPr>
          <p:cNvSpPr>
            <a:spLocks noGrp="1"/>
          </p:cNvSpPr>
          <p:nvPr>
            <p:ph type="title"/>
          </p:nvPr>
        </p:nvSpPr>
        <p:spPr/>
        <p:txBody>
          <a:bodyPr/>
          <a:lstStyle/>
          <a:p>
            <a:r>
              <a:rPr lang="en-US" dirty="0"/>
              <a:t>Output Video</a:t>
            </a:r>
          </a:p>
        </p:txBody>
      </p:sp>
      <p:pic>
        <p:nvPicPr>
          <p:cNvPr id="4" name="Output">
            <a:hlinkClick r:id="" action="ppaction://media"/>
            <a:extLst>
              <a:ext uri="{FF2B5EF4-FFF2-40B4-BE49-F238E27FC236}">
                <a16:creationId xmlns:a16="http://schemas.microsoft.com/office/drawing/2014/main" id="{35BA4EF8-1F38-414A-AFF7-6EDAC3D27E8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227263" y="1825625"/>
            <a:ext cx="7735887" cy="4351338"/>
          </a:xfrm>
        </p:spPr>
      </p:pic>
    </p:spTree>
    <p:extLst>
      <p:ext uri="{BB962C8B-B14F-4D97-AF65-F5344CB8AC3E}">
        <p14:creationId xmlns:p14="http://schemas.microsoft.com/office/powerpoint/2010/main" val="367818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2F7FE-8601-4EA3-9C13-88D95B5E7711}"/>
              </a:ext>
            </a:extLst>
          </p:cNvPr>
          <p:cNvSpPr>
            <a:spLocks noGrp="1"/>
          </p:cNvSpPr>
          <p:nvPr>
            <p:ph type="title"/>
          </p:nvPr>
        </p:nvSpPr>
        <p:spPr/>
        <p:txBody>
          <a:bodyPr/>
          <a:lstStyle/>
          <a:p>
            <a:r>
              <a:rPr lang="en-US" dirty="0"/>
              <a:t>AR3 GUI</a:t>
            </a:r>
          </a:p>
        </p:txBody>
      </p:sp>
      <p:pic>
        <p:nvPicPr>
          <p:cNvPr id="4" name="Content Placeholder 3" descr="A screenshot of a cell phone&#10;&#10;Description automatically generated">
            <a:extLst>
              <a:ext uri="{FF2B5EF4-FFF2-40B4-BE49-F238E27FC236}">
                <a16:creationId xmlns:a16="http://schemas.microsoft.com/office/drawing/2014/main" id="{E11F1D19-B1C9-4E7C-855F-FE8EDCD4644C}"/>
              </a:ext>
            </a:extLst>
          </p:cNvPr>
          <p:cNvPicPr>
            <a:picLocks noGrp="1"/>
          </p:cNvPicPr>
          <p:nvPr>
            <p:ph idx="1"/>
          </p:nvPr>
        </p:nvPicPr>
        <p:blipFill rotWithShape="1">
          <a:blip r:embed="rId3">
            <a:extLst>
              <a:ext uri="{28A0092B-C50C-407E-A947-70E740481C1C}">
                <a14:useLocalDpi xmlns:a14="http://schemas.microsoft.com/office/drawing/2010/main" val="0"/>
              </a:ext>
            </a:extLst>
          </a:blip>
          <a:srcRect r="6221" b="-1"/>
          <a:stretch/>
        </p:blipFill>
        <p:spPr>
          <a:xfrm>
            <a:off x="2220333" y="1825625"/>
            <a:ext cx="7751333" cy="4351338"/>
          </a:xfrm>
          <a:prstGeom prst="rect">
            <a:avLst/>
          </a:prstGeom>
        </p:spPr>
      </p:pic>
    </p:spTree>
    <p:extLst>
      <p:ext uri="{BB962C8B-B14F-4D97-AF65-F5344CB8AC3E}">
        <p14:creationId xmlns:p14="http://schemas.microsoft.com/office/powerpoint/2010/main" val="1175140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273CA-D363-468A-B59C-0A7C2E274D8B}"/>
              </a:ext>
            </a:extLst>
          </p:cNvPr>
          <p:cNvSpPr>
            <a:spLocks noGrp="1"/>
          </p:cNvSpPr>
          <p:nvPr>
            <p:ph type="title"/>
          </p:nvPr>
        </p:nvSpPr>
        <p:spPr/>
        <p:txBody>
          <a:bodyPr/>
          <a:lstStyle/>
          <a:p>
            <a:r>
              <a:rPr lang="en-US" dirty="0"/>
              <a:t>Results – Procedure</a:t>
            </a:r>
          </a:p>
        </p:txBody>
      </p:sp>
      <p:sp>
        <p:nvSpPr>
          <p:cNvPr id="3" name="Content Placeholder 2">
            <a:extLst>
              <a:ext uri="{FF2B5EF4-FFF2-40B4-BE49-F238E27FC236}">
                <a16:creationId xmlns:a16="http://schemas.microsoft.com/office/drawing/2014/main" id="{BA4EB8C5-9B7E-40DA-A2D2-41B1FB7FEB41}"/>
              </a:ext>
            </a:extLst>
          </p:cNvPr>
          <p:cNvSpPr>
            <a:spLocks noGrp="1"/>
          </p:cNvSpPr>
          <p:nvPr>
            <p:ph idx="1"/>
          </p:nvPr>
        </p:nvSpPr>
        <p:spPr/>
        <p:txBody>
          <a:bodyPr/>
          <a:lstStyle/>
          <a:p>
            <a:r>
              <a:rPr lang="en-US" dirty="0"/>
              <a:t>Desired Results</a:t>
            </a:r>
          </a:p>
          <a:p>
            <a:pPr lvl="1"/>
            <a:r>
              <a:rPr lang="en-US" dirty="0"/>
              <a:t>XY within .5 inches</a:t>
            </a:r>
          </a:p>
          <a:p>
            <a:pPr lvl="1"/>
            <a:r>
              <a:rPr lang="en-US" dirty="0"/>
              <a:t>Z within .25 inches</a:t>
            </a:r>
          </a:p>
          <a:p>
            <a:pPr lvl="1"/>
            <a:endParaRPr lang="en-US" dirty="0"/>
          </a:p>
          <a:p>
            <a:r>
              <a:rPr lang="en-US" dirty="0"/>
              <a:t>Full system to use electromagnet</a:t>
            </a:r>
          </a:p>
        </p:txBody>
      </p:sp>
    </p:spTree>
    <p:extLst>
      <p:ext uri="{BB962C8B-B14F-4D97-AF65-F5344CB8AC3E}">
        <p14:creationId xmlns:p14="http://schemas.microsoft.com/office/powerpoint/2010/main" val="432716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273CA-D363-468A-B59C-0A7C2E274D8B}"/>
              </a:ext>
            </a:extLst>
          </p:cNvPr>
          <p:cNvSpPr>
            <a:spLocks noGrp="1"/>
          </p:cNvSpPr>
          <p:nvPr>
            <p:ph type="title"/>
          </p:nvPr>
        </p:nvSpPr>
        <p:spPr/>
        <p:txBody>
          <a:bodyPr/>
          <a:lstStyle/>
          <a:p>
            <a:r>
              <a:rPr lang="en-US" dirty="0"/>
              <a:t>Results – Point placement for XY Tests</a:t>
            </a:r>
          </a:p>
        </p:txBody>
      </p:sp>
      <p:graphicFrame>
        <p:nvGraphicFramePr>
          <p:cNvPr id="5" name="Content Placeholder 4">
            <a:extLst>
              <a:ext uri="{FF2B5EF4-FFF2-40B4-BE49-F238E27FC236}">
                <a16:creationId xmlns:a16="http://schemas.microsoft.com/office/drawing/2014/main" id="{765A066A-1BA6-44F3-BCF6-2632D3547703}"/>
              </a:ext>
            </a:extLst>
          </p:cNvPr>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65862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273CA-D363-468A-B59C-0A7C2E274D8B}"/>
              </a:ext>
            </a:extLst>
          </p:cNvPr>
          <p:cNvSpPr>
            <a:spLocks noGrp="1"/>
          </p:cNvSpPr>
          <p:nvPr>
            <p:ph type="title"/>
          </p:nvPr>
        </p:nvSpPr>
        <p:spPr/>
        <p:txBody>
          <a:bodyPr/>
          <a:lstStyle/>
          <a:p>
            <a:r>
              <a:rPr lang="en-US" dirty="0"/>
              <a:t>Results – XY Accuracy</a:t>
            </a:r>
          </a:p>
        </p:txBody>
      </p:sp>
      <p:graphicFrame>
        <p:nvGraphicFramePr>
          <p:cNvPr id="5" name="Chart 4">
            <a:extLst>
              <a:ext uri="{FF2B5EF4-FFF2-40B4-BE49-F238E27FC236}">
                <a16:creationId xmlns:a16="http://schemas.microsoft.com/office/drawing/2014/main" id="{00DB40FC-023E-4A9D-8426-C1391FD46913}"/>
              </a:ext>
            </a:extLst>
          </p:cNvPr>
          <p:cNvGraphicFramePr/>
          <p:nvPr>
            <p:extLst>
              <p:ext uri="{D42A27DB-BD31-4B8C-83A1-F6EECF244321}">
                <p14:modId xmlns:p14="http://schemas.microsoft.com/office/powerpoint/2010/main" val="1836853476"/>
              </p:ext>
            </p:extLst>
          </p:nvPr>
        </p:nvGraphicFramePr>
        <p:xfrm>
          <a:off x="0" y="2470484"/>
          <a:ext cx="6096000" cy="40223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65D5DBFD-22A9-4EF9-9906-436CF6DA4C0B}"/>
              </a:ext>
            </a:extLst>
          </p:cNvPr>
          <p:cNvGraphicFramePr/>
          <p:nvPr>
            <p:extLst>
              <p:ext uri="{D42A27DB-BD31-4B8C-83A1-F6EECF244321}">
                <p14:modId xmlns:p14="http://schemas.microsoft.com/office/powerpoint/2010/main" val="4162643587"/>
              </p:ext>
            </p:extLst>
          </p:nvPr>
        </p:nvGraphicFramePr>
        <p:xfrm>
          <a:off x="6096000" y="2574757"/>
          <a:ext cx="6096000" cy="381384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68800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ECC33-C5D8-4230-BE01-5D12605C5D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73D7E626-36D2-4B02-A489-349FE6815BDC}"/>
              </a:ext>
            </a:extLst>
          </p:cNvPr>
          <p:cNvSpPr>
            <a:spLocks noGrp="1"/>
          </p:cNvSpPr>
          <p:nvPr>
            <p:ph idx="1"/>
          </p:nvPr>
        </p:nvSpPr>
        <p:spPr/>
        <p:txBody>
          <a:bodyPr>
            <a:normAutofit/>
          </a:bodyPr>
          <a:lstStyle/>
          <a:p>
            <a:r>
              <a:rPr lang="en-US" sz="4000" dirty="0"/>
              <a:t>New Robotics courses</a:t>
            </a:r>
          </a:p>
          <a:p>
            <a:r>
              <a:rPr lang="en-US" sz="4000" dirty="0"/>
              <a:t>Use in Industry</a:t>
            </a:r>
          </a:p>
          <a:p>
            <a:r>
              <a:rPr lang="en-US" sz="4000" dirty="0"/>
              <a:t>The Future in </a:t>
            </a:r>
          </a:p>
          <a:p>
            <a:pPr marL="0" indent="0">
              <a:buNone/>
            </a:pPr>
            <a:r>
              <a:rPr lang="en-US" sz="4000" dirty="0"/>
              <a:t>	Automation and </a:t>
            </a:r>
          </a:p>
          <a:p>
            <a:pPr marL="0" indent="0">
              <a:buNone/>
            </a:pPr>
            <a:r>
              <a:rPr lang="en-US" sz="4000" dirty="0"/>
              <a:t>	Manufacturing</a:t>
            </a:r>
          </a:p>
        </p:txBody>
      </p:sp>
      <p:pic>
        <p:nvPicPr>
          <p:cNvPr id="4" name="Picture 3">
            <a:extLst>
              <a:ext uri="{FF2B5EF4-FFF2-40B4-BE49-F238E27FC236}">
                <a16:creationId xmlns:a16="http://schemas.microsoft.com/office/drawing/2014/main" id="{A8FDB0F6-DAD1-4F49-91FA-63E0388C7A5A}"/>
              </a:ext>
            </a:extLst>
          </p:cNvPr>
          <p:cNvPicPr/>
          <p:nvPr/>
        </p:nvPicPr>
        <p:blipFill>
          <a:blip r:embed="rId3"/>
          <a:stretch>
            <a:fillRect/>
          </a:stretch>
        </p:blipFill>
        <p:spPr>
          <a:xfrm>
            <a:off x="6400800" y="1158093"/>
            <a:ext cx="4953000" cy="4541813"/>
          </a:xfrm>
          <a:prstGeom prst="rect">
            <a:avLst/>
          </a:prstGeom>
        </p:spPr>
      </p:pic>
    </p:spTree>
    <p:extLst>
      <p:ext uri="{BB962C8B-B14F-4D97-AF65-F5344CB8AC3E}">
        <p14:creationId xmlns:p14="http://schemas.microsoft.com/office/powerpoint/2010/main" val="1411738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417B4-6DDF-41A1-841E-244810801F7D}"/>
              </a:ext>
            </a:extLst>
          </p:cNvPr>
          <p:cNvSpPr>
            <a:spLocks noGrp="1"/>
          </p:cNvSpPr>
          <p:nvPr>
            <p:ph type="title"/>
          </p:nvPr>
        </p:nvSpPr>
        <p:spPr/>
        <p:txBody>
          <a:bodyPr/>
          <a:lstStyle/>
          <a:p>
            <a:r>
              <a:rPr lang="en-US" dirty="0"/>
              <a:t>Results – XY Accuracy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B44EFA-2150-4E1C-94CA-3C1FC383F705}"/>
                  </a:ext>
                </a:extLst>
              </p:cNvPr>
              <p:cNvSpPr>
                <a:spLocks noGrp="1"/>
              </p:cNvSpPr>
              <p:nvPr>
                <p:ph idx="1"/>
              </p:nvPr>
            </p:nvSpPr>
            <p:spPr/>
            <p:txBody>
              <a:bodyPr>
                <a:normAutofit lnSpcReduction="10000"/>
              </a:bodyPr>
              <a:lstStyle/>
              <a:p>
                <a14:m>
                  <m:oMath xmlns:m="http://schemas.openxmlformats.org/officeDocument/2006/math">
                    <m:r>
                      <a:rPr lang="en-US" i="1">
                        <a:latin typeface="Cambria Math" panose="02040503050406030204" pitchFamily="18" charset="0"/>
                      </a:rPr>
                      <m:t>𝑃𝑜𝑠𝑖𝑡𝑖𝑜𝑛</m:t>
                    </m:r>
                    <m:r>
                      <a:rPr lang="en-US" i="1">
                        <a:latin typeface="Cambria Math" panose="02040503050406030204" pitchFamily="18" charset="0"/>
                      </a:rPr>
                      <m:t>=</m:t>
                    </m:r>
                    <m:r>
                      <a:rPr lang="en-US" i="1">
                        <a:latin typeface="Cambria Math" panose="02040503050406030204" pitchFamily="18" charset="0"/>
                      </a:rPr>
                      <m:t>𝑂</m:t>
                    </m:r>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𝑀𝑎𝑥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𝑀𝑖𝑛</m:t>
                            </m:r>
                          </m:sub>
                        </m:sSub>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m:t>
                            </m:r>
                          </m:sup>
                        </m:sSup>
                      </m:e>
                      <m:sub>
                        <m:r>
                          <a:rPr lang="en-US" i="1">
                            <a:latin typeface="Cambria Math" panose="02040503050406030204" pitchFamily="18" charset="0"/>
                          </a:rPr>
                          <m:t>𝑀𝑖𝑛</m:t>
                        </m:r>
                      </m:sub>
                    </m:sSub>
                    <m:r>
                      <a:rPr lang="en-US" i="1">
                        <a:latin typeface="Cambria Math" panose="02040503050406030204" pitchFamily="18" charset="0"/>
                      </a:rPr>
                      <m:t>)/(</m:t>
                    </m:r>
                    <m:sSub>
                      <m:sSubPr>
                        <m:ctrlPr>
                          <a:rPr lang="en-US" i="1">
                            <a:latin typeface="Cambria Math" panose="02040503050406030204" pitchFamily="18" charset="0"/>
                          </a:rPr>
                        </m:ctrlPr>
                      </m:sSub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m:t>
                            </m:r>
                          </m:sup>
                        </m:sSup>
                      </m:e>
                      <m:sub>
                        <m:r>
                          <a:rPr lang="en-US" i="1">
                            <a:latin typeface="Cambria Math" panose="02040503050406030204" pitchFamily="18" charset="0"/>
                          </a:rPr>
                          <m:t>𝑀𝑎𝑥</m:t>
                        </m:r>
                      </m:sub>
                    </m:sSub>
                    <m:r>
                      <a:rPr lang="en-US" i="1">
                        <a:latin typeface="Cambria Math" panose="02040503050406030204" pitchFamily="18" charset="0"/>
                      </a:rPr>
                      <m:t>−</m:t>
                    </m:r>
                    <m:sSub>
                      <m:sSubPr>
                        <m:ctrlPr>
                          <a:rPr lang="en-US" i="1">
                            <a:latin typeface="Cambria Math" panose="02040503050406030204" pitchFamily="18" charset="0"/>
                          </a:rPr>
                        </m:ctrlPr>
                      </m:sSub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m:t>
                            </m:r>
                          </m:sup>
                        </m:sSup>
                      </m:e>
                      <m:sub>
                        <m:r>
                          <a:rPr lang="en-US" i="1">
                            <a:latin typeface="Cambria Math" panose="02040503050406030204" pitchFamily="18" charset="0"/>
                          </a:rPr>
                          <m:t>𝑀𝑖𝑛</m:t>
                        </m:r>
                      </m:sub>
                    </m:sSub>
                    <m:r>
                      <a:rPr lang="en-US" i="1">
                        <a:latin typeface="Cambria Math" panose="02040503050406030204" pitchFamily="18" charset="0"/>
                      </a:rPr>
                      <m:t>)</m:t>
                    </m:r>
                  </m:oMath>
                </a14:m>
                <a:endParaRPr lang="en-US" dirty="0"/>
              </a:p>
              <a:p>
                <a:endParaRPr lang="en-US" dirty="0"/>
              </a:p>
              <a:p>
                <a:r>
                  <a:rPr lang="en-US" dirty="0"/>
                  <a:t>X accuracy of 93.1%</a:t>
                </a:r>
              </a:p>
              <a:p>
                <a:r>
                  <a:rPr lang="en-US" dirty="0"/>
                  <a:t>Y accuracy of 97%</a:t>
                </a:r>
              </a:p>
              <a:p>
                <a:endParaRPr lang="en-US" dirty="0"/>
              </a:p>
              <a:p>
                <a:pPr marL="0" indent="0">
                  <a:buNone/>
                </a:pPr>
                <a:endParaRPr lang="en-US" dirty="0"/>
              </a:p>
              <a:p>
                <a:r>
                  <a:rPr lang="en-US" dirty="0"/>
                  <a:t>Known that the draft has a typo in the accuracy calculation, it is corrected as follows</a:t>
                </a:r>
              </a:p>
              <a:p>
                <a:pPr lvl="1"/>
                <a14:m>
                  <m:oMath xmlns:m="http://schemas.openxmlformats.org/officeDocument/2006/math">
                    <m:r>
                      <a:rPr lang="en-US" i="1">
                        <a:latin typeface="Cambria Math" panose="02040503050406030204" pitchFamily="18" charset="0"/>
                      </a:rPr>
                      <m:t>𝐴𝑐𝑐𝑢𝑎𝑟𝑎𝑐𝑦</m:t>
                    </m:r>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𝐶𝑎𝑙𝑐𝑢𝑙𝑎𝑡𝑒𝑑</m:t>
                        </m:r>
                        <m:r>
                          <a:rPr lang="en-US" i="1">
                            <a:latin typeface="Cambria Math" panose="02040503050406030204" pitchFamily="18" charset="0"/>
                          </a:rPr>
                          <m:t> </m:t>
                        </m:r>
                        <m:r>
                          <a:rPr lang="en-US" i="1">
                            <a:latin typeface="Cambria Math" panose="02040503050406030204" pitchFamily="18" charset="0"/>
                          </a:rPr>
                          <m:t>𝑃𝑜𝑠𝑖𝑡𝑖𝑜𝑛</m:t>
                        </m:r>
                        <m:r>
                          <a:rPr lang="en-US" i="1">
                            <a:latin typeface="Cambria Math" panose="02040503050406030204" pitchFamily="18" charset="0"/>
                          </a:rPr>
                          <m:t>−</m:t>
                        </m:r>
                        <m:r>
                          <a:rPr lang="en-US" i="1">
                            <a:latin typeface="Cambria Math" panose="02040503050406030204" pitchFamily="18" charset="0"/>
                          </a:rPr>
                          <m:t>𝑇𝑟𝑢𝑒</m:t>
                        </m:r>
                        <m:r>
                          <a:rPr lang="en-US" i="1">
                            <a:latin typeface="Cambria Math" panose="02040503050406030204" pitchFamily="18" charset="0"/>
                          </a:rPr>
                          <m:t> </m:t>
                        </m:r>
                        <m:r>
                          <a:rPr lang="en-US" i="1">
                            <a:latin typeface="Cambria Math" panose="02040503050406030204" pitchFamily="18" charset="0"/>
                          </a:rPr>
                          <m:t>𝑃𝑜𝑠𝑖𝑡𝑖𝑜𝑛</m:t>
                        </m:r>
                      </m:num>
                      <m:den>
                        <m:r>
                          <a:rPr lang="en-US" i="1">
                            <a:latin typeface="Cambria Math" panose="02040503050406030204" pitchFamily="18" charset="0"/>
                          </a:rPr>
                          <m:t>𝑇𝑟𝑢𝑒</m:t>
                        </m:r>
                        <m:r>
                          <a:rPr lang="en-US" i="1">
                            <a:latin typeface="Cambria Math" panose="02040503050406030204" pitchFamily="18" charset="0"/>
                          </a:rPr>
                          <m:t> </m:t>
                        </m:r>
                        <m:r>
                          <a:rPr lang="en-US" i="1">
                            <a:latin typeface="Cambria Math" panose="02040503050406030204" pitchFamily="18" charset="0"/>
                          </a:rPr>
                          <m:t>𝑃𝑜𝑠𝑖𝑡𝑖𝑜𝑛</m:t>
                        </m:r>
                      </m:den>
                    </m:f>
                  </m:oMath>
                </a14:m>
                <a:endParaRPr lang="en-US" dirty="0"/>
              </a:p>
            </p:txBody>
          </p:sp>
        </mc:Choice>
        <mc:Fallback xmlns="">
          <p:sp>
            <p:nvSpPr>
              <p:cNvPr id="3" name="Content Placeholder 2">
                <a:extLst>
                  <a:ext uri="{FF2B5EF4-FFF2-40B4-BE49-F238E27FC236}">
                    <a16:creationId xmlns:a16="http://schemas.microsoft.com/office/drawing/2014/main" id="{2CB44EFA-2150-4E1C-94CA-3C1FC383F705}"/>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en-US">
                    <a:noFill/>
                  </a:rPr>
                  <a:t> </a:t>
                </a:r>
              </a:p>
            </p:txBody>
          </p:sp>
        </mc:Fallback>
      </mc:AlternateContent>
    </p:spTree>
    <p:extLst>
      <p:ext uri="{BB962C8B-B14F-4D97-AF65-F5344CB8AC3E}">
        <p14:creationId xmlns:p14="http://schemas.microsoft.com/office/powerpoint/2010/main" val="1895370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273CA-D363-468A-B59C-0A7C2E274D8B}"/>
              </a:ext>
            </a:extLst>
          </p:cNvPr>
          <p:cNvSpPr>
            <a:spLocks noGrp="1"/>
          </p:cNvSpPr>
          <p:nvPr>
            <p:ph type="title"/>
          </p:nvPr>
        </p:nvSpPr>
        <p:spPr/>
        <p:txBody>
          <a:bodyPr/>
          <a:lstStyle/>
          <a:p>
            <a:r>
              <a:rPr lang="en-US" dirty="0"/>
              <a:t>Results – Z Accuracy</a:t>
            </a:r>
          </a:p>
        </p:txBody>
      </p:sp>
      <p:sp>
        <p:nvSpPr>
          <p:cNvPr id="3" name="Content Placeholder 2">
            <a:extLst>
              <a:ext uri="{FF2B5EF4-FFF2-40B4-BE49-F238E27FC236}">
                <a16:creationId xmlns:a16="http://schemas.microsoft.com/office/drawing/2014/main" id="{BA4EB8C5-9B7E-40DA-A2D2-41B1FB7FEB41}"/>
              </a:ext>
            </a:extLst>
          </p:cNvPr>
          <p:cNvSpPr>
            <a:spLocks noGrp="1"/>
          </p:cNvSpPr>
          <p:nvPr>
            <p:ph idx="1"/>
          </p:nvPr>
        </p:nvSpPr>
        <p:spPr/>
        <p:txBody>
          <a:bodyPr/>
          <a:lstStyle/>
          <a:p>
            <a:r>
              <a:rPr lang="en-US" dirty="0"/>
              <a:t>Systematic Outliers</a:t>
            </a:r>
          </a:p>
          <a:p>
            <a:endParaRPr lang="en-US" dirty="0"/>
          </a:p>
          <a:p>
            <a:r>
              <a:rPr lang="en-US" dirty="0"/>
              <a:t>With outliers, </a:t>
            </a:r>
          </a:p>
          <a:p>
            <a:pPr marL="0" indent="0">
              <a:buNone/>
            </a:pPr>
            <a:r>
              <a:rPr lang="en-US" dirty="0"/>
              <a:t>    Z accuracy of 47%</a:t>
            </a:r>
          </a:p>
          <a:p>
            <a:r>
              <a:rPr lang="en-US" dirty="0"/>
              <a:t>Without outliers, </a:t>
            </a:r>
          </a:p>
          <a:p>
            <a:pPr marL="0" indent="0">
              <a:buNone/>
            </a:pPr>
            <a:r>
              <a:rPr lang="en-US" dirty="0"/>
              <a:t>    Z accuracy of 94%</a:t>
            </a:r>
          </a:p>
        </p:txBody>
      </p:sp>
      <p:graphicFrame>
        <p:nvGraphicFramePr>
          <p:cNvPr id="6" name="Chart 5">
            <a:extLst>
              <a:ext uri="{FF2B5EF4-FFF2-40B4-BE49-F238E27FC236}">
                <a16:creationId xmlns:a16="http://schemas.microsoft.com/office/drawing/2014/main" id="{E3473EA5-2351-4D73-8F2F-DE9DFD5908A1}"/>
              </a:ext>
            </a:extLst>
          </p:cNvPr>
          <p:cNvGraphicFramePr>
            <a:graphicFrameLocks/>
          </p:cNvGraphicFramePr>
          <p:nvPr>
            <p:extLst>
              <p:ext uri="{D42A27DB-BD31-4B8C-83A1-F6EECF244321}">
                <p14:modId xmlns:p14="http://schemas.microsoft.com/office/powerpoint/2010/main" val="3326656949"/>
              </p:ext>
            </p:extLst>
          </p:nvPr>
        </p:nvGraphicFramePr>
        <p:xfrm>
          <a:off x="4101570" y="2141537"/>
          <a:ext cx="725223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81835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BA22D-623A-4DDB-BBA4-DC8D34CFB5FB}"/>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6EEC70E7-0E36-4F1F-B495-9995995236FC}"/>
              </a:ext>
            </a:extLst>
          </p:cNvPr>
          <p:cNvSpPr>
            <a:spLocks noGrp="1"/>
          </p:cNvSpPr>
          <p:nvPr>
            <p:ph idx="1"/>
          </p:nvPr>
        </p:nvSpPr>
        <p:spPr/>
        <p:txBody>
          <a:bodyPr/>
          <a:lstStyle/>
          <a:p>
            <a:r>
              <a:rPr lang="en-US" dirty="0"/>
              <a:t>Limited by Accuracy</a:t>
            </a:r>
          </a:p>
          <a:p>
            <a:pPr lvl="1"/>
            <a:r>
              <a:rPr lang="en-US" dirty="0"/>
              <a:t>XY Close</a:t>
            </a:r>
          </a:p>
          <a:p>
            <a:pPr lvl="1"/>
            <a:r>
              <a:rPr lang="en-US" dirty="0"/>
              <a:t>Z may require improvement</a:t>
            </a:r>
          </a:p>
          <a:p>
            <a:r>
              <a:rPr lang="en-US" dirty="0"/>
              <a:t>Upgrade Electromagnet</a:t>
            </a:r>
          </a:p>
          <a:p>
            <a:pPr marL="0" indent="0">
              <a:buNone/>
            </a:pPr>
            <a:endParaRPr lang="en-US" dirty="0"/>
          </a:p>
        </p:txBody>
      </p:sp>
    </p:spTree>
    <p:extLst>
      <p:ext uri="{BB962C8B-B14F-4D97-AF65-F5344CB8AC3E}">
        <p14:creationId xmlns:p14="http://schemas.microsoft.com/office/powerpoint/2010/main" val="1177079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DC7BB-A593-4B0D-B6BA-7033844FC8CF}"/>
              </a:ext>
            </a:extLst>
          </p:cNvPr>
          <p:cNvSpPr>
            <a:spLocks noGrp="1"/>
          </p:cNvSpPr>
          <p:nvPr>
            <p:ph type="title"/>
          </p:nvPr>
        </p:nvSpPr>
        <p:spPr/>
        <p:txBody>
          <a:bodyPr/>
          <a:lstStyle/>
          <a:p>
            <a:r>
              <a:rPr lang="en-US" dirty="0"/>
              <a:t>Extension of Project</a:t>
            </a:r>
          </a:p>
        </p:txBody>
      </p:sp>
      <p:sp>
        <p:nvSpPr>
          <p:cNvPr id="3" name="Content Placeholder 2">
            <a:extLst>
              <a:ext uri="{FF2B5EF4-FFF2-40B4-BE49-F238E27FC236}">
                <a16:creationId xmlns:a16="http://schemas.microsoft.com/office/drawing/2014/main" id="{D5777DCA-DA73-4919-90A2-04804933EF8D}"/>
              </a:ext>
            </a:extLst>
          </p:cNvPr>
          <p:cNvSpPr>
            <a:spLocks noGrp="1"/>
          </p:cNvSpPr>
          <p:nvPr>
            <p:ph idx="1"/>
          </p:nvPr>
        </p:nvSpPr>
        <p:spPr/>
        <p:txBody>
          <a:bodyPr/>
          <a:lstStyle/>
          <a:p>
            <a:r>
              <a:rPr lang="en-US" dirty="0"/>
              <a:t>Improve Accuracy</a:t>
            </a:r>
          </a:p>
          <a:p>
            <a:r>
              <a:rPr lang="en-US" dirty="0"/>
              <a:t>Change Camera Location to on Robot Arm</a:t>
            </a:r>
          </a:p>
          <a:p>
            <a:r>
              <a:rPr lang="en-US" dirty="0"/>
              <a:t>Incorporate into GUI</a:t>
            </a:r>
          </a:p>
        </p:txBody>
      </p:sp>
    </p:spTree>
    <p:extLst>
      <p:ext uri="{BB962C8B-B14F-4D97-AF65-F5344CB8AC3E}">
        <p14:creationId xmlns:p14="http://schemas.microsoft.com/office/powerpoint/2010/main" val="243195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63AA2-91EA-4E29-B670-133B87E2033C}"/>
              </a:ext>
            </a:extLst>
          </p:cNvPr>
          <p:cNvSpPr>
            <a:spLocks noGrp="1"/>
          </p:cNvSpPr>
          <p:nvPr>
            <p:ph type="title"/>
          </p:nvPr>
        </p:nvSpPr>
        <p:spPr/>
        <p:txBody>
          <a:bodyPr/>
          <a:lstStyle/>
          <a:p>
            <a:r>
              <a:rPr lang="en-US" dirty="0"/>
              <a:t>Resources to be Included</a:t>
            </a:r>
          </a:p>
        </p:txBody>
      </p:sp>
      <p:sp>
        <p:nvSpPr>
          <p:cNvPr id="3" name="Content Placeholder 2">
            <a:extLst>
              <a:ext uri="{FF2B5EF4-FFF2-40B4-BE49-F238E27FC236}">
                <a16:creationId xmlns:a16="http://schemas.microsoft.com/office/drawing/2014/main" id="{ACB00557-6D54-42A9-B795-6882F611C9D8}"/>
              </a:ext>
            </a:extLst>
          </p:cNvPr>
          <p:cNvSpPr>
            <a:spLocks noGrp="1"/>
          </p:cNvSpPr>
          <p:nvPr>
            <p:ph idx="1"/>
          </p:nvPr>
        </p:nvSpPr>
        <p:spPr/>
        <p:txBody>
          <a:bodyPr/>
          <a:lstStyle/>
          <a:p>
            <a:r>
              <a:rPr lang="en-US" dirty="0"/>
              <a:t>Video Tutorials on how to use programs</a:t>
            </a:r>
          </a:p>
          <a:p>
            <a:r>
              <a:rPr lang="en-US" dirty="0"/>
              <a:t>All code materials</a:t>
            </a:r>
          </a:p>
          <a:p>
            <a:r>
              <a:rPr lang="en-US" dirty="0"/>
              <a:t>Test Results from initial accuracy testing</a:t>
            </a:r>
          </a:p>
        </p:txBody>
      </p:sp>
    </p:spTree>
    <p:extLst>
      <p:ext uri="{BB962C8B-B14F-4D97-AF65-F5344CB8AC3E}">
        <p14:creationId xmlns:p14="http://schemas.microsoft.com/office/powerpoint/2010/main" val="3204364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C309A-278D-44D0-9910-D29459E17943}"/>
              </a:ext>
            </a:extLst>
          </p:cNvPr>
          <p:cNvSpPr>
            <a:spLocks noGrp="1"/>
          </p:cNvSpPr>
          <p:nvPr>
            <p:ph type="title"/>
          </p:nvPr>
        </p:nvSpPr>
        <p:spPr>
          <a:xfrm>
            <a:off x="838200" y="2766218"/>
            <a:ext cx="10515600" cy="1325563"/>
          </a:xfrm>
        </p:spPr>
        <p:txBody>
          <a:bodyPr/>
          <a:lstStyle/>
          <a:p>
            <a:pPr algn="ctr"/>
            <a:r>
              <a:rPr lang="en-US" dirty="0"/>
              <a:t>Questions?</a:t>
            </a:r>
          </a:p>
        </p:txBody>
      </p:sp>
    </p:spTree>
    <p:extLst>
      <p:ext uri="{BB962C8B-B14F-4D97-AF65-F5344CB8AC3E}">
        <p14:creationId xmlns:p14="http://schemas.microsoft.com/office/powerpoint/2010/main" val="2540925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D8872-28D9-48D1-ABF3-7CCBFE67A6DA}"/>
              </a:ext>
            </a:extLst>
          </p:cNvPr>
          <p:cNvSpPr>
            <a:spLocks noGrp="1"/>
          </p:cNvSpPr>
          <p:nvPr>
            <p:ph type="title"/>
          </p:nvPr>
        </p:nvSpPr>
        <p:spPr/>
        <p:txBody>
          <a:bodyPr/>
          <a:lstStyle/>
          <a:p>
            <a:r>
              <a:rPr lang="en-US" dirty="0"/>
              <a:t>Summary of Contribution</a:t>
            </a:r>
          </a:p>
        </p:txBody>
      </p:sp>
      <p:sp>
        <p:nvSpPr>
          <p:cNvPr id="3" name="Content Placeholder 2">
            <a:extLst>
              <a:ext uri="{FF2B5EF4-FFF2-40B4-BE49-F238E27FC236}">
                <a16:creationId xmlns:a16="http://schemas.microsoft.com/office/drawing/2014/main" id="{10B2E517-30B8-4012-B1CE-00E151244257}"/>
              </a:ext>
            </a:extLst>
          </p:cNvPr>
          <p:cNvSpPr>
            <a:spLocks noGrp="1"/>
          </p:cNvSpPr>
          <p:nvPr>
            <p:ph idx="1"/>
          </p:nvPr>
        </p:nvSpPr>
        <p:spPr/>
        <p:txBody>
          <a:bodyPr/>
          <a:lstStyle/>
          <a:p>
            <a:r>
              <a:rPr lang="en-US" dirty="0"/>
              <a:t>Integrate 3D Stereoscopic Vision and Robotics</a:t>
            </a:r>
          </a:p>
          <a:p>
            <a:r>
              <a:rPr lang="en-US" dirty="0"/>
              <a:t>Update and debug Vision Code</a:t>
            </a:r>
          </a:p>
          <a:p>
            <a:r>
              <a:rPr lang="en-US" dirty="0"/>
              <a:t>Add coordinate export</a:t>
            </a:r>
          </a:p>
          <a:p>
            <a:r>
              <a:rPr lang="en-US" dirty="0"/>
              <a:t>New Vision Function in GUI</a:t>
            </a:r>
          </a:p>
        </p:txBody>
      </p:sp>
    </p:spTree>
    <p:extLst>
      <p:ext uri="{BB962C8B-B14F-4D97-AF65-F5344CB8AC3E}">
        <p14:creationId xmlns:p14="http://schemas.microsoft.com/office/powerpoint/2010/main" val="2011320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7ADC6-16D1-4879-9CC5-E8DEAD5F8943}"/>
              </a:ext>
            </a:extLst>
          </p:cNvPr>
          <p:cNvSpPr>
            <a:spLocks noGrp="1"/>
          </p:cNvSpPr>
          <p:nvPr>
            <p:ph type="title"/>
          </p:nvPr>
        </p:nvSpPr>
        <p:spPr/>
        <p:txBody>
          <a:bodyPr/>
          <a:lstStyle/>
          <a:p>
            <a:r>
              <a:rPr lang="en-US" dirty="0"/>
              <a:t>Background – Industry Use</a:t>
            </a:r>
          </a:p>
        </p:txBody>
      </p:sp>
      <p:sp>
        <p:nvSpPr>
          <p:cNvPr id="3" name="Content Placeholder 2">
            <a:extLst>
              <a:ext uri="{FF2B5EF4-FFF2-40B4-BE49-F238E27FC236}">
                <a16:creationId xmlns:a16="http://schemas.microsoft.com/office/drawing/2014/main" id="{C992EBA8-15BE-42ED-A021-43DDD27A1CE0}"/>
              </a:ext>
            </a:extLst>
          </p:cNvPr>
          <p:cNvSpPr>
            <a:spLocks noGrp="1"/>
          </p:cNvSpPr>
          <p:nvPr>
            <p:ph idx="1"/>
          </p:nvPr>
        </p:nvSpPr>
        <p:spPr/>
        <p:txBody>
          <a:bodyPr/>
          <a:lstStyle/>
          <a:p>
            <a:r>
              <a:rPr lang="en-US" sz="4000" dirty="0"/>
              <a:t>Companies</a:t>
            </a:r>
          </a:p>
          <a:p>
            <a:pPr lvl="1"/>
            <a:r>
              <a:rPr lang="en-US" sz="3600" dirty="0"/>
              <a:t>ABB</a:t>
            </a:r>
          </a:p>
          <a:p>
            <a:pPr lvl="1"/>
            <a:r>
              <a:rPr lang="en-US" sz="3600" dirty="0"/>
              <a:t>Fanuc</a:t>
            </a:r>
          </a:p>
          <a:p>
            <a:pPr lvl="1"/>
            <a:r>
              <a:rPr lang="en-US" sz="3600" dirty="0" err="1"/>
              <a:t>Motoman</a:t>
            </a:r>
            <a:endParaRPr lang="en-US" sz="3600" dirty="0"/>
          </a:p>
          <a:p>
            <a:pPr lvl="1"/>
            <a:endParaRPr lang="en-US" sz="3600" dirty="0"/>
          </a:p>
          <a:p>
            <a:r>
              <a:rPr lang="en-US" sz="4000" dirty="0"/>
              <a:t>Costs</a:t>
            </a:r>
          </a:p>
          <a:p>
            <a:pPr marL="0" indent="0">
              <a:buNone/>
            </a:pPr>
            <a:endParaRPr lang="en-US" dirty="0"/>
          </a:p>
        </p:txBody>
      </p:sp>
      <p:pic>
        <p:nvPicPr>
          <p:cNvPr id="4" name="Picture 3">
            <a:extLst>
              <a:ext uri="{FF2B5EF4-FFF2-40B4-BE49-F238E27FC236}">
                <a16:creationId xmlns:a16="http://schemas.microsoft.com/office/drawing/2014/main" id="{857D0B27-AB89-4946-B45C-9BFEA08F0BD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94777" y="2152317"/>
            <a:ext cx="6259023" cy="3697954"/>
          </a:xfrm>
          <a:prstGeom prst="rect">
            <a:avLst/>
          </a:prstGeom>
          <a:noFill/>
          <a:ln>
            <a:noFill/>
          </a:ln>
        </p:spPr>
      </p:pic>
      <p:sp>
        <p:nvSpPr>
          <p:cNvPr id="5" name="TextBox 4">
            <a:extLst>
              <a:ext uri="{FF2B5EF4-FFF2-40B4-BE49-F238E27FC236}">
                <a16:creationId xmlns:a16="http://schemas.microsoft.com/office/drawing/2014/main" id="{240A66BA-DBE3-446B-A8B2-A328584A397F}"/>
              </a:ext>
            </a:extLst>
          </p:cNvPr>
          <p:cNvSpPr txBox="1"/>
          <p:nvPr/>
        </p:nvSpPr>
        <p:spPr>
          <a:xfrm>
            <a:off x="6491740" y="6161673"/>
            <a:ext cx="3465095" cy="369332"/>
          </a:xfrm>
          <a:prstGeom prst="rect">
            <a:avLst/>
          </a:prstGeom>
          <a:noFill/>
        </p:spPr>
        <p:txBody>
          <a:bodyPr wrap="square" rtlCol="0">
            <a:spAutoFit/>
          </a:bodyPr>
          <a:lstStyle/>
          <a:p>
            <a:pPr algn="ctr"/>
            <a:r>
              <a:rPr lang="en-US" dirty="0" err="1"/>
              <a:t>Motoman</a:t>
            </a:r>
            <a:r>
              <a:rPr lang="en-US" dirty="0"/>
              <a:t> Integrated Vision System</a:t>
            </a:r>
          </a:p>
        </p:txBody>
      </p:sp>
    </p:spTree>
    <p:extLst>
      <p:ext uri="{BB962C8B-B14F-4D97-AF65-F5344CB8AC3E}">
        <p14:creationId xmlns:p14="http://schemas.microsoft.com/office/powerpoint/2010/main" val="509589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7ADC6-16D1-4879-9CC5-E8DEAD5F8943}"/>
              </a:ext>
            </a:extLst>
          </p:cNvPr>
          <p:cNvSpPr>
            <a:spLocks noGrp="1"/>
          </p:cNvSpPr>
          <p:nvPr>
            <p:ph type="title"/>
          </p:nvPr>
        </p:nvSpPr>
        <p:spPr/>
        <p:txBody>
          <a:bodyPr/>
          <a:lstStyle/>
          <a:p>
            <a:r>
              <a:rPr lang="en-US" dirty="0"/>
              <a:t>Background – Education Use</a:t>
            </a:r>
          </a:p>
        </p:txBody>
      </p:sp>
      <p:sp>
        <p:nvSpPr>
          <p:cNvPr id="3" name="Content Placeholder 2">
            <a:extLst>
              <a:ext uri="{FF2B5EF4-FFF2-40B4-BE49-F238E27FC236}">
                <a16:creationId xmlns:a16="http://schemas.microsoft.com/office/drawing/2014/main" id="{C992EBA8-15BE-42ED-A021-43DDD27A1CE0}"/>
              </a:ext>
            </a:extLst>
          </p:cNvPr>
          <p:cNvSpPr>
            <a:spLocks noGrp="1"/>
          </p:cNvSpPr>
          <p:nvPr>
            <p:ph idx="1"/>
          </p:nvPr>
        </p:nvSpPr>
        <p:spPr/>
        <p:txBody>
          <a:bodyPr/>
          <a:lstStyle/>
          <a:p>
            <a:r>
              <a:rPr lang="en-US" sz="4000" dirty="0"/>
              <a:t>What Exists</a:t>
            </a:r>
          </a:p>
          <a:p>
            <a:pPr lvl="1"/>
            <a:r>
              <a:rPr lang="en-US" sz="3600" dirty="0"/>
              <a:t>AR2/AR3 with 2D </a:t>
            </a:r>
          </a:p>
          <a:p>
            <a:pPr marL="457200" lvl="1" indent="0">
              <a:buNone/>
            </a:pPr>
            <a:r>
              <a:rPr lang="en-US" sz="3600" dirty="0"/>
              <a:t>	</a:t>
            </a:r>
            <a:r>
              <a:rPr lang="en-US" sz="3600" dirty="0" err="1"/>
              <a:t>OpenVision</a:t>
            </a:r>
            <a:r>
              <a:rPr lang="en-US" sz="3600" dirty="0"/>
              <a:t> Control</a:t>
            </a:r>
          </a:p>
          <a:p>
            <a:pPr lvl="1"/>
            <a:r>
              <a:rPr lang="en-US" sz="3600" dirty="0"/>
              <a:t>Preset modules</a:t>
            </a:r>
          </a:p>
          <a:p>
            <a:pPr lvl="1"/>
            <a:r>
              <a:rPr lang="en-US" sz="3600" dirty="0"/>
              <a:t>Computer Applications</a:t>
            </a:r>
          </a:p>
          <a:p>
            <a:pPr lvl="1"/>
            <a:endParaRPr lang="en-US" dirty="0"/>
          </a:p>
          <a:p>
            <a:endParaRPr lang="en-US" dirty="0"/>
          </a:p>
        </p:txBody>
      </p:sp>
      <p:pic>
        <p:nvPicPr>
          <p:cNvPr id="4" name="Picture 3" descr="Image result for AR3 robot">
            <a:extLst>
              <a:ext uri="{FF2B5EF4-FFF2-40B4-BE49-F238E27FC236}">
                <a16:creationId xmlns:a16="http://schemas.microsoft.com/office/drawing/2014/main" id="{0D27B4D3-C39B-44DA-907B-5F1448532D17}"/>
              </a:ext>
            </a:extLst>
          </p:cNvPr>
          <p:cNvPicPr/>
          <p:nvPr/>
        </p:nvPicPr>
        <p:blipFill rotWithShape="1">
          <a:blip r:embed="rId3" cstate="print">
            <a:extLst>
              <a:ext uri="{28A0092B-C50C-407E-A947-70E740481C1C}">
                <a14:useLocalDpi xmlns:a14="http://schemas.microsoft.com/office/drawing/2010/main" val="0"/>
              </a:ext>
            </a:extLst>
          </a:blip>
          <a:srcRect l="23077" r="24038"/>
          <a:stretch/>
        </p:blipFill>
        <p:spPr bwMode="auto">
          <a:xfrm>
            <a:off x="7643446" y="1455795"/>
            <a:ext cx="3710354" cy="3946410"/>
          </a:xfrm>
          <a:prstGeom prst="rect">
            <a:avLst/>
          </a:prstGeom>
          <a:noFill/>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A07FB8CC-37D3-407B-A7F8-9A3D94145D10}"/>
              </a:ext>
            </a:extLst>
          </p:cNvPr>
          <p:cNvSpPr txBox="1"/>
          <p:nvPr/>
        </p:nvSpPr>
        <p:spPr>
          <a:xfrm>
            <a:off x="7643446" y="5627077"/>
            <a:ext cx="3710354" cy="369332"/>
          </a:xfrm>
          <a:prstGeom prst="rect">
            <a:avLst/>
          </a:prstGeom>
          <a:noFill/>
        </p:spPr>
        <p:txBody>
          <a:bodyPr wrap="square" rtlCol="0">
            <a:spAutoFit/>
          </a:bodyPr>
          <a:lstStyle/>
          <a:p>
            <a:pPr algn="ctr"/>
            <a:r>
              <a:rPr lang="en-US" dirty="0" err="1"/>
              <a:t>Annin</a:t>
            </a:r>
            <a:r>
              <a:rPr lang="en-US" dirty="0"/>
              <a:t> Robotics AR3</a:t>
            </a:r>
          </a:p>
        </p:txBody>
      </p:sp>
    </p:spTree>
    <p:extLst>
      <p:ext uri="{BB962C8B-B14F-4D97-AF65-F5344CB8AC3E}">
        <p14:creationId xmlns:p14="http://schemas.microsoft.com/office/powerpoint/2010/main" val="3575570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7ADC6-16D1-4879-9CC5-E8DEAD5F8943}"/>
              </a:ext>
            </a:extLst>
          </p:cNvPr>
          <p:cNvSpPr>
            <a:spLocks noGrp="1"/>
          </p:cNvSpPr>
          <p:nvPr>
            <p:ph type="title"/>
          </p:nvPr>
        </p:nvSpPr>
        <p:spPr/>
        <p:txBody>
          <a:bodyPr/>
          <a:lstStyle/>
          <a:p>
            <a:r>
              <a:rPr lang="en-US" dirty="0"/>
              <a:t>Background – Vision Code</a:t>
            </a:r>
          </a:p>
        </p:txBody>
      </p:sp>
      <p:sp>
        <p:nvSpPr>
          <p:cNvPr id="3" name="Content Placeholder 2">
            <a:extLst>
              <a:ext uri="{FF2B5EF4-FFF2-40B4-BE49-F238E27FC236}">
                <a16:creationId xmlns:a16="http://schemas.microsoft.com/office/drawing/2014/main" id="{C992EBA8-15BE-42ED-A021-43DDD27A1CE0}"/>
              </a:ext>
            </a:extLst>
          </p:cNvPr>
          <p:cNvSpPr>
            <a:spLocks noGrp="1"/>
          </p:cNvSpPr>
          <p:nvPr>
            <p:ph idx="1"/>
          </p:nvPr>
        </p:nvSpPr>
        <p:spPr/>
        <p:txBody>
          <a:bodyPr/>
          <a:lstStyle/>
          <a:p>
            <a:r>
              <a:rPr lang="en-US" sz="3600" dirty="0"/>
              <a:t>Types of 3D Vision</a:t>
            </a:r>
          </a:p>
          <a:p>
            <a:pPr lvl="1"/>
            <a:r>
              <a:rPr lang="en-US" sz="3200" dirty="0"/>
              <a:t>Optical Flow</a:t>
            </a:r>
          </a:p>
          <a:p>
            <a:pPr lvl="1"/>
            <a:r>
              <a:rPr lang="en-US" sz="3200" dirty="0"/>
              <a:t>Motion Stereo</a:t>
            </a:r>
          </a:p>
          <a:p>
            <a:pPr lvl="1"/>
            <a:r>
              <a:rPr lang="en-US" sz="3200" dirty="0"/>
              <a:t>Stereo Camera </a:t>
            </a:r>
          </a:p>
          <a:p>
            <a:pPr marL="457200" lvl="1" indent="0">
              <a:buNone/>
            </a:pPr>
            <a:r>
              <a:rPr lang="en-US" sz="3200" dirty="0"/>
              <a:t>   Reconstruction</a:t>
            </a:r>
          </a:p>
          <a:p>
            <a:endParaRPr lang="en-US" dirty="0"/>
          </a:p>
        </p:txBody>
      </p:sp>
      <p:sp>
        <p:nvSpPr>
          <p:cNvPr id="5" name="TextBox 4">
            <a:extLst>
              <a:ext uri="{FF2B5EF4-FFF2-40B4-BE49-F238E27FC236}">
                <a16:creationId xmlns:a16="http://schemas.microsoft.com/office/drawing/2014/main" id="{240A66BA-DBE3-446B-A8B2-A328584A397F}"/>
              </a:ext>
            </a:extLst>
          </p:cNvPr>
          <p:cNvSpPr txBox="1"/>
          <p:nvPr/>
        </p:nvSpPr>
        <p:spPr>
          <a:xfrm>
            <a:off x="6198903" y="5158964"/>
            <a:ext cx="3465095" cy="369332"/>
          </a:xfrm>
          <a:prstGeom prst="rect">
            <a:avLst/>
          </a:prstGeom>
          <a:noFill/>
        </p:spPr>
        <p:txBody>
          <a:bodyPr wrap="square" rtlCol="0">
            <a:spAutoFit/>
          </a:bodyPr>
          <a:lstStyle/>
          <a:p>
            <a:pPr algn="ctr"/>
            <a:r>
              <a:rPr lang="en-US" dirty="0"/>
              <a:t>Disparity Vision Process</a:t>
            </a:r>
          </a:p>
        </p:txBody>
      </p:sp>
      <p:pic>
        <p:nvPicPr>
          <p:cNvPr id="6" name="Picture 5">
            <a:extLst>
              <a:ext uri="{FF2B5EF4-FFF2-40B4-BE49-F238E27FC236}">
                <a16:creationId xmlns:a16="http://schemas.microsoft.com/office/drawing/2014/main" id="{D5B72B5E-49F0-43B0-A2B4-3CD40A709567}"/>
              </a:ext>
            </a:extLst>
          </p:cNvPr>
          <p:cNvPicPr/>
          <p:nvPr/>
        </p:nvPicPr>
        <p:blipFill>
          <a:blip r:embed="rId3"/>
          <a:stretch>
            <a:fillRect/>
          </a:stretch>
        </p:blipFill>
        <p:spPr>
          <a:xfrm>
            <a:off x="4509102" y="1978370"/>
            <a:ext cx="6844698" cy="2901260"/>
          </a:xfrm>
          <a:prstGeom prst="rect">
            <a:avLst/>
          </a:prstGeom>
        </p:spPr>
      </p:pic>
    </p:spTree>
    <p:extLst>
      <p:ext uri="{BB962C8B-B14F-4D97-AF65-F5344CB8AC3E}">
        <p14:creationId xmlns:p14="http://schemas.microsoft.com/office/powerpoint/2010/main" val="3700143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C6CF3-AAC9-4AC2-A4BC-2E163606B66F}"/>
              </a:ext>
            </a:extLst>
          </p:cNvPr>
          <p:cNvSpPr>
            <a:spLocks noGrp="1"/>
          </p:cNvSpPr>
          <p:nvPr>
            <p:ph type="title"/>
          </p:nvPr>
        </p:nvSpPr>
        <p:spPr/>
        <p:txBody>
          <a:bodyPr/>
          <a:lstStyle/>
          <a:p>
            <a:r>
              <a:rPr lang="en-US" dirty="0"/>
              <a:t>Design Requirements</a:t>
            </a:r>
          </a:p>
        </p:txBody>
      </p:sp>
      <p:sp>
        <p:nvSpPr>
          <p:cNvPr id="3" name="Content Placeholder 2">
            <a:extLst>
              <a:ext uri="{FF2B5EF4-FFF2-40B4-BE49-F238E27FC236}">
                <a16:creationId xmlns:a16="http://schemas.microsoft.com/office/drawing/2014/main" id="{BAA4E796-BA6F-4139-9744-60E9AAE566C8}"/>
              </a:ext>
            </a:extLst>
          </p:cNvPr>
          <p:cNvSpPr>
            <a:spLocks noGrp="1"/>
          </p:cNvSpPr>
          <p:nvPr>
            <p:ph idx="1"/>
          </p:nvPr>
        </p:nvSpPr>
        <p:spPr/>
        <p:txBody>
          <a:bodyPr>
            <a:normAutofit/>
          </a:bodyPr>
          <a:lstStyle/>
          <a:p>
            <a:r>
              <a:rPr lang="en-US" sz="4000" dirty="0"/>
              <a:t>Open Source</a:t>
            </a:r>
          </a:p>
          <a:p>
            <a:pPr lvl="1"/>
            <a:r>
              <a:rPr lang="en-US" sz="3600" dirty="0"/>
              <a:t>Code</a:t>
            </a:r>
          </a:p>
          <a:p>
            <a:pPr lvl="1"/>
            <a:r>
              <a:rPr lang="en-US" sz="3600" dirty="0"/>
              <a:t>Robotics</a:t>
            </a:r>
          </a:p>
          <a:p>
            <a:pPr lvl="1"/>
            <a:endParaRPr lang="en-US" sz="3600" dirty="0"/>
          </a:p>
          <a:p>
            <a:r>
              <a:rPr lang="en-US" sz="4000" dirty="0"/>
              <a:t>Low Cost</a:t>
            </a:r>
          </a:p>
          <a:p>
            <a:pPr lvl="1"/>
            <a:r>
              <a:rPr lang="en-US" sz="3600" dirty="0"/>
              <a:t>Robotics</a:t>
            </a:r>
          </a:p>
        </p:txBody>
      </p:sp>
    </p:spTree>
    <p:extLst>
      <p:ext uri="{BB962C8B-B14F-4D97-AF65-F5344CB8AC3E}">
        <p14:creationId xmlns:p14="http://schemas.microsoft.com/office/powerpoint/2010/main" val="2085444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225BC-DDF4-44AD-BEBF-18762E629FAE}"/>
              </a:ext>
            </a:extLst>
          </p:cNvPr>
          <p:cNvSpPr>
            <a:spLocks noGrp="1"/>
          </p:cNvSpPr>
          <p:nvPr>
            <p:ph type="title"/>
          </p:nvPr>
        </p:nvSpPr>
        <p:spPr/>
        <p:txBody>
          <a:bodyPr/>
          <a:lstStyle/>
          <a:p>
            <a:r>
              <a:rPr lang="en-US" dirty="0"/>
              <a:t>Process – Robot Selection </a:t>
            </a:r>
          </a:p>
        </p:txBody>
      </p:sp>
      <p:sp>
        <p:nvSpPr>
          <p:cNvPr id="3" name="Content Placeholder 2">
            <a:extLst>
              <a:ext uri="{FF2B5EF4-FFF2-40B4-BE49-F238E27FC236}">
                <a16:creationId xmlns:a16="http://schemas.microsoft.com/office/drawing/2014/main" id="{CDFF9E31-FB6F-4769-A554-50B0860B506B}"/>
              </a:ext>
            </a:extLst>
          </p:cNvPr>
          <p:cNvSpPr>
            <a:spLocks noGrp="1"/>
          </p:cNvSpPr>
          <p:nvPr>
            <p:ph idx="1"/>
          </p:nvPr>
        </p:nvSpPr>
        <p:spPr/>
        <p:txBody>
          <a:bodyPr>
            <a:normAutofit/>
          </a:bodyPr>
          <a:lstStyle/>
          <a:p>
            <a:r>
              <a:rPr lang="en-US" sz="3200" dirty="0"/>
              <a:t>AR3 System</a:t>
            </a:r>
          </a:p>
          <a:p>
            <a:pPr lvl="1"/>
            <a:r>
              <a:rPr lang="en-US" sz="2800" dirty="0"/>
              <a:t>Encoder system</a:t>
            </a:r>
          </a:p>
          <a:p>
            <a:pPr lvl="1"/>
            <a:r>
              <a:rPr lang="en-US" sz="2800" dirty="0"/>
              <a:t>Workspace calculation</a:t>
            </a:r>
          </a:p>
        </p:txBody>
      </p:sp>
      <p:pic>
        <p:nvPicPr>
          <p:cNvPr id="4" name="Picture 3">
            <a:extLst>
              <a:ext uri="{FF2B5EF4-FFF2-40B4-BE49-F238E27FC236}">
                <a16:creationId xmlns:a16="http://schemas.microsoft.com/office/drawing/2014/main" id="{FA086B2C-FA58-4CAA-A452-A24A69EA1914}"/>
              </a:ext>
            </a:extLst>
          </p:cNvPr>
          <p:cNvPicPr/>
          <p:nvPr/>
        </p:nvPicPr>
        <p:blipFill>
          <a:blip r:embed="rId3"/>
          <a:stretch>
            <a:fillRect/>
          </a:stretch>
        </p:blipFill>
        <p:spPr>
          <a:xfrm>
            <a:off x="4899865" y="1491916"/>
            <a:ext cx="6453935" cy="4685047"/>
          </a:xfrm>
          <a:prstGeom prst="rect">
            <a:avLst/>
          </a:prstGeom>
        </p:spPr>
      </p:pic>
    </p:spTree>
    <p:extLst>
      <p:ext uri="{BB962C8B-B14F-4D97-AF65-F5344CB8AC3E}">
        <p14:creationId xmlns:p14="http://schemas.microsoft.com/office/powerpoint/2010/main" val="2893447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C531ED-834A-46CC-BEF3-4BCCF549F0B3}"/>
              </a:ext>
            </a:extLst>
          </p:cNvPr>
          <p:cNvPicPr/>
          <p:nvPr/>
        </p:nvPicPr>
        <p:blipFill>
          <a:blip r:embed="rId3"/>
          <a:stretch>
            <a:fillRect/>
          </a:stretch>
        </p:blipFill>
        <p:spPr>
          <a:xfrm>
            <a:off x="747300" y="1474647"/>
            <a:ext cx="4716094" cy="3908705"/>
          </a:xfrm>
          <a:prstGeom prst="rect">
            <a:avLst/>
          </a:prstGeom>
        </p:spPr>
      </p:pic>
      <p:pic>
        <p:nvPicPr>
          <p:cNvPr id="5" name="Picture 4">
            <a:extLst>
              <a:ext uri="{FF2B5EF4-FFF2-40B4-BE49-F238E27FC236}">
                <a16:creationId xmlns:a16="http://schemas.microsoft.com/office/drawing/2014/main" id="{E62AF034-9529-45EB-9525-A444EAFDDE60}"/>
              </a:ext>
            </a:extLst>
          </p:cNvPr>
          <p:cNvPicPr/>
          <p:nvPr/>
        </p:nvPicPr>
        <p:blipFill>
          <a:blip r:embed="rId4"/>
          <a:stretch>
            <a:fillRect/>
          </a:stretch>
        </p:blipFill>
        <p:spPr>
          <a:xfrm>
            <a:off x="6641432" y="1474647"/>
            <a:ext cx="4803268" cy="3908706"/>
          </a:xfrm>
          <a:prstGeom prst="rect">
            <a:avLst/>
          </a:prstGeom>
        </p:spPr>
      </p:pic>
    </p:spTree>
    <p:extLst>
      <p:ext uri="{BB962C8B-B14F-4D97-AF65-F5344CB8AC3E}">
        <p14:creationId xmlns:p14="http://schemas.microsoft.com/office/powerpoint/2010/main" val="1207151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225BC-DDF4-44AD-BEBF-18762E629FAE}"/>
              </a:ext>
            </a:extLst>
          </p:cNvPr>
          <p:cNvSpPr>
            <a:spLocks noGrp="1"/>
          </p:cNvSpPr>
          <p:nvPr>
            <p:ph type="title"/>
          </p:nvPr>
        </p:nvSpPr>
        <p:spPr/>
        <p:txBody>
          <a:bodyPr/>
          <a:lstStyle/>
          <a:p>
            <a:r>
              <a:rPr lang="en-US" dirty="0"/>
              <a:t>Process – Camera Selection</a:t>
            </a:r>
          </a:p>
        </p:txBody>
      </p:sp>
      <p:sp>
        <p:nvSpPr>
          <p:cNvPr id="3" name="Content Placeholder 2">
            <a:extLst>
              <a:ext uri="{FF2B5EF4-FFF2-40B4-BE49-F238E27FC236}">
                <a16:creationId xmlns:a16="http://schemas.microsoft.com/office/drawing/2014/main" id="{CDFF9E31-FB6F-4769-A554-50B0860B506B}"/>
              </a:ext>
            </a:extLst>
          </p:cNvPr>
          <p:cNvSpPr>
            <a:spLocks noGrp="1"/>
          </p:cNvSpPr>
          <p:nvPr>
            <p:ph idx="1"/>
          </p:nvPr>
        </p:nvSpPr>
        <p:spPr/>
        <p:txBody>
          <a:bodyPr>
            <a:normAutofit/>
          </a:bodyPr>
          <a:lstStyle/>
          <a:p>
            <a:r>
              <a:rPr lang="en-US" sz="4000" dirty="0"/>
              <a:t>Logitech C270</a:t>
            </a:r>
          </a:p>
          <a:p>
            <a:endParaRPr lang="en-US" sz="4000" dirty="0"/>
          </a:p>
          <a:p>
            <a:r>
              <a:rPr lang="en-US" sz="4000" dirty="0"/>
              <a:t>Used in both AR3 and </a:t>
            </a:r>
          </a:p>
          <a:p>
            <a:pPr marL="0" indent="0">
              <a:buNone/>
            </a:pPr>
            <a:r>
              <a:rPr lang="en-US" sz="4000" dirty="0"/>
              <a:t>Original Vision Code</a:t>
            </a:r>
          </a:p>
        </p:txBody>
      </p:sp>
      <p:pic>
        <p:nvPicPr>
          <p:cNvPr id="4" name="Picture 3" descr="A picture containing wall, indoor&#10;&#10;Description automatically generated">
            <a:extLst>
              <a:ext uri="{FF2B5EF4-FFF2-40B4-BE49-F238E27FC236}">
                <a16:creationId xmlns:a16="http://schemas.microsoft.com/office/drawing/2014/main" id="{6BEDB316-5E4A-4264-BA69-EF3FCFC5114E}"/>
              </a:ext>
            </a:extLst>
          </p:cNvPr>
          <p:cNvPicPr/>
          <p:nvPr/>
        </p:nvPicPr>
        <p:blipFill rotWithShape="1">
          <a:blip r:embed="rId3" cstate="print">
            <a:extLst>
              <a:ext uri="{28A0092B-C50C-407E-A947-70E740481C1C}">
                <a14:useLocalDpi xmlns:a14="http://schemas.microsoft.com/office/drawing/2010/main" val="0"/>
              </a:ext>
            </a:extLst>
          </a:blip>
          <a:srcRect t="3162" b="24199"/>
          <a:stretch/>
        </p:blipFill>
        <p:spPr bwMode="auto">
          <a:xfrm rot="5400000">
            <a:off x="7629204" y="2452369"/>
            <a:ext cx="4822295" cy="26268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012468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642</TotalTime>
  <Words>1038</Words>
  <Application>Microsoft Office PowerPoint</Application>
  <PresentationFormat>Widescreen</PresentationFormat>
  <Paragraphs>185</Paragraphs>
  <Slides>26</Slides>
  <Notes>23</Notes>
  <HiddenSlides>1</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Cambria Math</vt:lpstr>
      <vt:lpstr>Office Theme</vt:lpstr>
      <vt:lpstr>Integrating 3D Vision into Robotics Education</vt:lpstr>
      <vt:lpstr>Motivation</vt:lpstr>
      <vt:lpstr>Background – Industry Use</vt:lpstr>
      <vt:lpstr>Background – Education Use</vt:lpstr>
      <vt:lpstr>Background – Vision Code</vt:lpstr>
      <vt:lpstr>Design Requirements</vt:lpstr>
      <vt:lpstr>Process – Robot Selection </vt:lpstr>
      <vt:lpstr>PowerPoint Presentation</vt:lpstr>
      <vt:lpstr>Process – Camera Selection</vt:lpstr>
      <vt:lpstr>Process – Code</vt:lpstr>
      <vt:lpstr>Process – Flow of Information</vt:lpstr>
      <vt:lpstr>PowerPoint Presentation</vt:lpstr>
      <vt:lpstr>PowerPoint Presentation</vt:lpstr>
      <vt:lpstr>Vision Video</vt:lpstr>
      <vt:lpstr>Output Video</vt:lpstr>
      <vt:lpstr>AR3 GUI</vt:lpstr>
      <vt:lpstr>Results – Procedure</vt:lpstr>
      <vt:lpstr>Results – Point placement for XY Tests</vt:lpstr>
      <vt:lpstr>Results – XY Accuracy</vt:lpstr>
      <vt:lpstr>Results – XY Accuracy</vt:lpstr>
      <vt:lpstr>Results – Z Accuracy</vt:lpstr>
      <vt:lpstr>Conclusions</vt:lpstr>
      <vt:lpstr>Extension of Project</vt:lpstr>
      <vt:lpstr>Resources to be Included</vt:lpstr>
      <vt:lpstr>Questions?</vt:lpstr>
      <vt:lpstr>Summary of Contribution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Integrating 3D Vision into Robotics Education</dc:title>
  <dc:creator>Mike Nellis</dc:creator>
  <cp:lastModifiedBy>Mike Nellis</cp:lastModifiedBy>
  <cp:revision>29</cp:revision>
  <dcterms:created xsi:type="dcterms:W3CDTF">2020-03-16T20:17:08Z</dcterms:created>
  <dcterms:modified xsi:type="dcterms:W3CDTF">2020-03-22T23:04:34Z</dcterms:modified>
</cp:coreProperties>
</file>